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_rels/notesSlide17.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media/image17.jpeg" ContentType="image/jpeg"/>
  <Override PartName="/ppt/media/image13.jpeg" ContentType="image/jpeg"/>
  <Override PartName="/ppt/media/image5.png" ContentType="image/png"/>
  <Override PartName="/ppt/media/image3.png" ContentType="image/png"/>
  <Override PartName="/ppt/media/image6.png" ContentType="image/png"/>
  <Override PartName="/ppt/media/image2.png" ContentType="image/png"/>
  <Override PartName="/ppt/media/image7.png" ContentType="image/png"/>
  <Override PartName="/ppt/media/image8.wmf" ContentType="image/x-wmf"/>
  <Override PartName="/ppt/media/image9.wmf" ContentType="image/x-wmf"/>
  <Override PartName="/ppt/media/image4.jpeg" ContentType="image/jpeg"/>
  <Override PartName="/ppt/media/image14.png" ContentType="image/png"/>
  <Override PartName="/ppt/media/image1.jpeg" ContentType="image/jpeg"/>
  <Override PartName="/ppt/media/image16.png" ContentType="image/png"/>
  <Override PartName="/ppt/media/image10.png" ContentType="image/png"/>
  <Override PartName="/ppt/media/image11.png" ContentType="image/png"/>
  <Override PartName="/ppt/media/image12.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91"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92"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93"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94"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95" name="PlaceHolder 6"/>
          <p:cNvSpPr>
            <a:spLocks noGrp="1"/>
          </p:cNvSpPr>
          <p:nvPr>
            <p:ph type="sldNum"/>
          </p:nvPr>
        </p:nvSpPr>
        <p:spPr>
          <a:xfrm>
            <a:off x="4278960" y="10157400"/>
            <a:ext cx="3280680" cy="534240"/>
          </a:xfrm>
          <a:prstGeom prst="rect">
            <a:avLst/>
          </a:prstGeom>
        </p:spPr>
        <p:txBody>
          <a:bodyPr lIns="0" rIns="0" tIns="0" bIns="0" anchor="b"/>
          <a:p>
            <a:pPr algn="r"/>
            <a:fld id="{2ECD3483-E0F8-4836-9D7C-C1D7F990709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p:spPr>
      </p:sp>
      <p:sp>
        <p:nvSpPr>
          <p:cNvPr id="236" name="PlaceHolder 2"/>
          <p:cNvSpPr>
            <a:spLocks noGrp="1"/>
          </p:cNvSpPr>
          <p:nvPr>
            <p:ph type="body"/>
          </p:nvPr>
        </p:nvSpPr>
        <p:spPr>
          <a:xfrm>
            <a:off x="685800" y="4400640"/>
            <a:ext cx="5486040" cy="3600000"/>
          </a:xfrm>
          <a:prstGeom prst="rect">
            <a:avLst/>
          </a:prstGeom>
        </p:spPr>
        <p:txBody>
          <a:bodyPr/>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237" name="TextShape 3"/>
          <p:cNvSpPr txBox="1"/>
          <p:nvPr/>
        </p:nvSpPr>
        <p:spPr>
          <a:xfrm>
            <a:off x="3884760" y="8685360"/>
            <a:ext cx="2971440" cy="458280"/>
          </a:xfrm>
          <a:prstGeom prst="rect">
            <a:avLst/>
          </a:prstGeom>
          <a:noFill/>
          <a:ln>
            <a:noFill/>
          </a:ln>
        </p:spPr>
        <p:txBody>
          <a:bodyPr anchor="b"/>
          <a:p>
            <a:pPr algn="r">
              <a:lnSpc>
                <a:spcPct val="100000"/>
              </a:lnSpc>
            </a:pPr>
            <a:fld id="{0F15F997-B255-442F-9890-60504E170A7A}" type="slidenum">
              <a:rPr b="0" lang="en-US" sz="1200" spc="-1" strike="noStrike">
                <a:latin typeface="Times New Roman"/>
              </a:rPr>
              <a:t>1</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p:spPr>
      </p:sp>
      <p:sp>
        <p:nvSpPr>
          <p:cNvPr id="239" name="PlaceHolder 2"/>
          <p:cNvSpPr>
            <a:spLocks noGrp="1"/>
          </p:cNvSpPr>
          <p:nvPr>
            <p:ph type="body"/>
          </p:nvPr>
        </p:nvSpPr>
        <p:spPr>
          <a:xfrm>
            <a:off x="685800" y="4400640"/>
            <a:ext cx="5486040" cy="3600000"/>
          </a:xfrm>
          <a:prstGeom prst="rect">
            <a:avLst/>
          </a:prstGeom>
        </p:spPr>
        <p:txBody>
          <a:bodyPr/>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240" name="TextShape 3"/>
          <p:cNvSpPr txBox="1"/>
          <p:nvPr/>
        </p:nvSpPr>
        <p:spPr>
          <a:xfrm>
            <a:off x="3884760" y="8685360"/>
            <a:ext cx="2971440" cy="458280"/>
          </a:xfrm>
          <a:prstGeom prst="rect">
            <a:avLst/>
          </a:prstGeom>
          <a:noFill/>
          <a:ln>
            <a:noFill/>
          </a:ln>
        </p:spPr>
        <p:txBody>
          <a:bodyPr anchor="b"/>
          <a:p>
            <a:pPr algn="r">
              <a:lnSpc>
                <a:spcPct val="100000"/>
              </a:lnSpc>
            </a:pPr>
            <a:fld id="{7B7B7620-26C0-40E0-A278-78A2325E53B4}" type="slidenum">
              <a:rPr b="0" lang="en-US" sz="1200" spc="-1" strike="noStrike">
                <a:latin typeface="Times New Roman"/>
              </a:rPr>
              <a:t>1</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p:spPr>
      </p:sp>
      <p:sp>
        <p:nvSpPr>
          <p:cNvPr id="242"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43" name="TextShape 3"/>
          <p:cNvSpPr txBox="1"/>
          <p:nvPr/>
        </p:nvSpPr>
        <p:spPr>
          <a:xfrm>
            <a:off x="3884760" y="8685360"/>
            <a:ext cx="2971440" cy="458280"/>
          </a:xfrm>
          <a:prstGeom prst="rect">
            <a:avLst/>
          </a:prstGeom>
          <a:noFill/>
          <a:ln>
            <a:noFill/>
          </a:ln>
        </p:spPr>
        <p:txBody>
          <a:bodyPr anchor="b"/>
          <a:p>
            <a:pPr algn="r">
              <a:lnSpc>
                <a:spcPct val="100000"/>
              </a:lnSpc>
            </a:pPr>
            <a:fld id="{1B9973D1-7C39-4EAC-9AAE-B6640D067A4B}" type="slidenum">
              <a:rPr b="0" lang="en-US" sz="1200" spc="-1" strike="noStrike">
                <a:latin typeface="Times New Roman"/>
              </a:rPr>
              <a:t>1</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p:spPr>
      </p:sp>
      <p:sp>
        <p:nvSpPr>
          <p:cNvPr id="24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46" name="TextShape 3"/>
          <p:cNvSpPr txBox="1"/>
          <p:nvPr/>
        </p:nvSpPr>
        <p:spPr>
          <a:xfrm>
            <a:off x="3884760" y="8685360"/>
            <a:ext cx="2971440" cy="458280"/>
          </a:xfrm>
          <a:prstGeom prst="rect">
            <a:avLst/>
          </a:prstGeom>
          <a:noFill/>
          <a:ln>
            <a:noFill/>
          </a:ln>
        </p:spPr>
        <p:txBody>
          <a:bodyPr anchor="b"/>
          <a:p>
            <a:pPr algn="r">
              <a:lnSpc>
                <a:spcPct val="100000"/>
              </a:lnSpc>
            </a:pPr>
            <a:fld id="{D019D3C4-55B0-4DD4-B435-C02A5A9CC88C}" type="slidenum">
              <a:rPr b="0" lang="en-US" sz="1200" spc="-1" strike="noStrike">
                <a:latin typeface="Times New Roman"/>
              </a:rPr>
              <a:t>1</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p:spPr>
      </p:sp>
      <p:sp>
        <p:nvSpPr>
          <p:cNvPr id="24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6000">
              <a:lnSpc>
                <a:spcPct val="100000"/>
              </a:lnSpc>
            </a:pPr>
            <a:r>
              <a:rPr b="0" lang="en-US" sz="2000" spc="-1" strike="noStrike">
                <a:latin typeface="Arial"/>
              </a:rPr>
              <a:t>Fibroblasts into the wound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49" name="TextShape 3"/>
          <p:cNvSpPr txBox="1"/>
          <p:nvPr/>
        </p:nvSpPr>
        <p:spPr>
          <a:xfrm>
            <a:off x="3884760" y="8685360"/>
            <a:ext cx="2971440" cy="458280"/>
          </a:xfrm>
          <a:prstGeom prst="rect">
            <a:avLst/>
          </a:prstGeom>
          <a:noFill/>
          <a:ln>
            <a:noFill/>
          </a:ln>
        </p:spPr>
        <p:txBody>
          <a:bodyPr anchor="b"/>
          <a:p>
            <a:pPr algn="r">
              <a:lnSpc>
                <a:spcPct val="100000"/>
              </a:lnSpc>
            </a:pPr>
            <a:fld id="{EA8F044C-E32E-49F5-A8A4-C7C05040FB5E}" type="slidenum">
              <a:rPr b="0" lang="en-US" sz="1200" spc="-1" strike="noStrike">
                <a:latin typeface="Times New Roman"/>
              </a:rPr>
              <a:t>1</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6040" cy="3085920"/>
          </a:xfrm>
          <a:prstGeom prst="rect">
            <a:avLst/>
          </a:prstGeom>
        </p:spPr>
      </p:sp>
      <p:sp>
        <p:nvSpPr>
          <p:cNvPr id="251"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52" name="TextShape 3"/>
          <p:cNvSpPr txBox="1"/>
          <p:nvPr/>
        </p:nvSpPr>
        <p:spPr>
          <a:xfrm>
            <a:off x="3884760" y="8685360"/>
            <a:ext cx="2971440" cy="458280"/>
          </a:xfrm>
          <a:prstGeom prst="rect">
            <a:avLst/>
          </a:prstGeom>
          <a:noFill/>
          <a:ln>
            <a:noFill/>
          </a:ln>
        </p:spPr>
        <p:txBody>
          <a:bodyPr anchor="b"/>
          <a:p>
            <a:pPr algn="r">
              <a:lnSpc>
                <a:spcPct val="100000"/>
              </a:lnSpc>
            </a:pPr>
            <a:fld id="{175E3744-C742-464F-8E8B-EE8036037EBF}" type="slidenum">
              <a:rPr b="0" lang="en-US" sz="1200" spc="-1" strike="noStrike">
                <a:latin typeface="Times New Roman"/>
              </a:rPr>
              <a:t>1</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p:spPr>
      </p:sp>
      <p:sp>
        <p:nvSpPr>
          <p:cNvPr id="254"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55" name="TextShape 3"/>
          <p:cNvSpPr txBox="1"/>
          <p:nvPr/>
        </p:nvSpPr>
        <p:spPr>
          <a:xfrm>
            <a:off x="3884760" y="8685360"/>
            <a:ext cx="2971440" cy="458280"/>
          </a:xfrm>
          <a:prstGeom prst="rect">
            <a:avLst/>
          </a:prstGeom>
          <a:noFill/>
          <a:ln>
            <a:noFill/>
          </a:ln>
        </p:spPr>
        <p:txBody>
          <a:bodyPr anchor="b"/>
          <a:p>
            <a:pPr algn="r">
              <a:lnSpc>
                <a:spcPct val="100000"/>
              </a:lnSpc>
            </a:pPr>
            <a:fld id="{EF5FF510-4EEF-4F53-B1FF-E3742B166313}" type="slidenum">
              <a:rPr b="0" lang="en-US" sz="1200" spc="-1" strike="noStrike">
                <a:latin typeface="Times New Roman"/>
              </a:rPr>
              <a:t>1</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p:spPr>
      </p:sp>
      <p:sp>
        <p:nvSpPr>
          <p:cNvPr id="257"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258" name="TextShape 3"/>
          <p:cNvSpPr txBox="1"/>
          <p:nvPr/>
        </p:nvSpPr>
        <p:spPr>
          <a:xfrm>
            <a:off x="3884760" y="8685360"/>
            <a:ext cx="2971440" cy="458280"/>
          </a:xfrm>
          <a:prstGeom prst="rect">
            <a:avLst/>
          </a:prstGeom>
          <a:noFill/>
          <a:ln>
            <a:noFill/>
          </a:ln>
        </p:spPr>
        <p:txBody>
          <a:bodyPr anchor="b"/>
          <a:p>
            <a:pPr algn="r">
              <a:lnSpc>
                <a:spcPct val="100000"/>
              </a:lnSpc>
            </a:pPr>
            <a:fld id="{50C499EC-9BEB-46FB-816B-53BA8D0A9C0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latin typeface="+mn-lt"/>
                <a:ea typeface="+mn-ea"/>
              </a:rPr>
              <a:t>Inflammation helps, clear debris </a:t>
            </a:r>
            <a:r>
              <a:rPr b="0" lang="en-US" sz="1200" spc="-1" strike="noStrike">
                <a:solidFill>
                  <a:srgbClr val="000000"/>
                </a:solidFill>
                <a:latin typeface="+mn-lt"/>
                <a:ea typeface="+mn-ea"/>
              </a:rPr>
              <a:t>and induce the proliferation phase </a:t>
            </a:r>
            <a:r>
              <a:rPr b="0" lang="en-US" sz="1200" spc="-1" strike="noStrike">
                <a:solidFill>
                  <a:srgbClr val="000000"/>
                </a:solidFill>
                <a:latin typeface="+mn-lt"/>
                <a:ea typeface="+mn-ea"/>
              </a:rPr>
              <a:t>(fibroblasts entering, then </a:t>
            </a:r>
            <a:r>
              <a:rPr b="0" lang="en-US" sz="1200" spc="-1" strike="noStrike">
                <a:solidFill>
                  <a:srgbClr val="000000"/>
                </a:solidFill>
                <a:latin typeface="+mn-lt"/>
                <a:ea typeface="+mn-ea"/>
              </a:rPr>
              <a:t>angiogenesis), but may lead to </a:t>
            </a:r>
            <a:r>
              <a:rPr b="0" lang="en-US" sz="1200" spc="-1" strike="noStrike">
                <a:solidFill>
                  <a:srgbClr val="000000"/>
                </a:solidFill>
                <a:latin typeface="+mn-lt"/>
                <a:ea typeface="+mn-ea"/>
              </a:rPr>
              <a:t>tissue damage if it lasts too long.  </a:t>
            </a:r>
            <a:r>
              <a:rPr b="0" lang="en-US" sz="1200" spc="-1" strike="noStrike">
                <a:solidFill>
                  <a:srgbClr val="000000"/>
                </a:solidFill>
                <a:latin typeface="+mn-lt"/>
                <a:ea typeface="+mn-ea"/>
              </a:rPr>
              <a:t>This is often the case when: </a:t>
            </a:r>
            <a:r>
              <a:rPr b="0" lang="en-US" sz="1200" spc="-1" strike="noStrike">
                <a:solidFill>
                  <a:srgbClr val="000000"/>
                </a:solidFill>
                <a:latin typeface="+mn-lt"/>
                <a:ea typeface="+mn-ea"/>
              </a:rPr>
              <a:t>unable to clear debris, excessive </a:t>
            </a:r>
            <a:r>
              <a:rPr b="0" lang="en-US" sz="1200" spc="-1" strike="noStrike">
                <a:solidFill>
                  <a:srgbClr val="000000"/>
                </a:solidFill>
                <a:latin typeface="+mn-lt"/>
                <a:ea typeface="+mn-ea"/>
              </a:rPr>
              <a:t>detritus, devitalised tissue, or </a:t>
            </a:r>
            <a:r>
              <a:rPr b="0" lang="en-US" sz="1200" spc="-1" strike="noStrike">
                <a:solidFill>
                  <a:srgbClr val="000000"/>
                </a:solidFill>
                <a:latin typeface="+mn-lt"/>
                <a:ea typeface="+mn-ea"/>
              </a:rPr>
              <a:t>microbial biofilm is present.  </a:t>
            </a:r>
            <a:endParaRPr b="0" lang="en-US" sz="1200" spc="-1" strike="noStrike">
              <a:latin typeface="Arial"/>
            </a:endParaRPr>
          </a:p>
          <a:p>
            <a:pPr>
              <a:lnSpc>
                <a:spcPct val="100000"/>
              </a:lnSpc>
            </a:pPr>
            <a:endParaRPr b="0" lang="en-US" sz="1200" spc="-1" strike="noStrike">
              <a:latin typeface="Arial"/>
            </a:endParaRPr>
          </a:p>
        </p:txBody>
      </p:sp>
      <p:sp>
        <p:nvSpPr>
          <p:cNvPr id="228" name="TextShape 3"/>
          <p:cNvSpPr txBox="1"/>
          <p:nvPr/>
        </p:nvSpPr>
        <p:spPr>
          <a:xfrm>
            <a:off x="3884760" y="8685360"/>
            <a:ext cx="2971440" cy="458280"/>
          </a:xfrm>
          <a:prstGeom prst="rect">
            <a:avLst/>
          </a:prstGeom>
          <a:noFill/>
          <a:ln>
            <a:noFill/>
          </a:ln>
        </p:spPr>
        <p:txBody>
          <a:bodyPr anchor="b"/>
          <a:p>
            <a:pPr algn="r">
              <a:lnSpc>
                <a:spcPct val="100000"/>
              </a:lnSpc>
            </a:pPr>
            <a:fld id="{4825A81C-CB0D-4508-8548-16E1928E988D}" type="slidenum">
              <a:rPr b="0" lang="en-US" sz="1200" spc="-1" strike="noStrike">
                <a:latin typeface="Times New Roman"/>
              </a:rPr>
              <a:t>1</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231" name="TextShape 3"/>
          <p:cNvSpPr txBox="1"/>
          <p:nvPr/>
        </p:nvSpPr>
        <p:spPr>
          <a:xfrm>
            <a:off x="3884760" y="8685360"/>
            <a:ext cx="2971440" cy="458280"/>
          </a:xfrm>
          <a:prstGeom prst="rect">
            <a:avLst/>
          </a:prstGeom>
          <a:noFill/>
          <a:ln>
            <a:noFill/>
          </a:ln>
        </p:spPr>
        <p:txBody>
          <a:bodyPr anchor="b"/>
          <a:p>
            <a:pPr algn="r">
              <a:lnSpc>
                <a:spcPct val="100000"/>
              </a:lnSpc>
            </a:pPr>
            <a:fld id="{57FDECA4-3F08-4931-A772-B72897754AAA}" type="slidenum">
              <a:rPr b="0" lang="en-US" sz="1200" spc="-1" strike="noStrike">
                <a:latin typeface="Times New Roman"/>
              </a:rPr>
              <a:t>1</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endParaRPr b="0" lang="en-US" sz="2000" spc="-1" strike="noStrike">
              <a:latin typeface="Arial"/>
            </a:endParaRPr>
          </a:p>
          <a:p>
            <a:pPr>
              <a:lnSpc>
                <a:spcPct val="100000"/>
              </a:lnSpc>
            </a:pPr>
            <a:r>
              <a:rPr b="0" lang="en-US" sz="2000" spc="-1" strike="noStrike">
                <a:solidFill>
                  <a:srgbClr val="000000"/>
                </a:solidFill>
                <a:latin typeface="+mn-lt"/>
                <a:ea typeface="+mn-ea"/>
              </a:rPr>
              <a:t>ABM: (both individual or collective entities such as organizations or groups) with a view to assessing their effects on the system as a whole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200" spc="-1" strike="noStrike">
                <a:solidFill>
                  <a:srgbClr val="000000"/>
                </a:solidFill>
                <a:latin typeface="+mn-lt"/>
                <a:ea typeface="+mn-ea"/>
              </a:rPr>
              <a:t>Although epidemiological ABMs and EBMs share common </a:t>
            </a:r>
            <a:endParaRPr b="0" lang="en-US" sz="1200" spc="-1" strike="noStrike">
              <a:latin typeface="Arial"/>
            </a:endParaRPr>
          </a:p>
          <a:p>
            <a:pPr>
              <a:lnSpc>
                <a:spcPct val="100000"/>
              </a:lnSpc>
            </a:pPr>
            <a:r>
              <a:rPr b="0" lang="en-US" sz="1200" spc="-1" strike="noStrike">
                <a:solidFill>
                  <a:srgbClr val="000000"/>
                </a:solidFill>
                <a:latin typeface="+mn-lt"/>
                <a:ea typeface="+mn-ea"/>
              </a:rPr>
              <a:t>goals, they differ in how they model the fundamental </a:t>
            </a:r>
            <a:endParaRPr b="0" lang="en-US" sz="1200" spc="-1" strike="noStrike">
              <a:latin typeface="Arial"/>
            </a:endParaRPr>
          </a:p>
          <a:p>
            <a:pPr>
              <a:lnSpc>
                <a:spcPct val="100000"/>
              </a:lnSpc>
            </a:pPr>
            <a:r>
              <a:rPr b="0" lang="en-US" sz="1200" spc="-1" strike="noStrike">
                <a:solidFill>
                  <a:srgbClr val="000000"/>
                </a:solidFill>
                <a:latin typeface="+mn-lt"/>
                <a:ea typeface="+mn-ea"/>
              </a:rPr>
              <a:t>relationships among entities and attention to the level-of-</a:t>
            </a:r>
            <a:endParaRPr b="0" lang="en-US" sz="1200" spc="-1" strike="noStrike">
              <a:latin typeface="Arial"/>
            </a:endParaRPr>
          </a:p>
          <a:p>
            <a:pPr>
              <a:lnSpc>
                <a:spcPct val="100000"/>
              </a:lnSpc>
            </a:pPr>
            <a:r>
              <a:rPr b="0" lang="en-US" sz="1200" spc="-1" strike="noStrike">
                <a:solidFill>
                  <a:srgbClr val="000000"/>
                </a:solidFill>
                <a:latin typeface="+mn-lt"/>
                <a:ea typeface="+mn-ea"/>
              </a:rPr>
              <a:t>detail. Both approaches operate in a world that includes </a:t>
            </a:r>
            <a:endParaRPr b="0" lang="en-US" sz="1200" spc="-1" strike="noStrike">
              <a:latin typeface="Arial"/>
            </a:endParaRPr>
          </a:p>
          <a:p>
            <a:pPr>
              <a:lnSpc>
                <a:spcPct val="100000"/>
              </a:lnSpc>
            </a:pPr>
            <a:r>
              <a:rPr b="0" lang="en-US" sz="1200" spc="-1" strike="noStrike">
                <a:solidFill>
                  <a:srgbClr val="000000"/>
                </a:solidFill>
                <a:latin typeface="+mn-lt"/>
                <a:ea typeface="+mn-ea"/>
              </a:rPr>
              <a:t>entities and observables tracked over a temporal period. </a:t>
            </a:r>
            <a:endParaRPr b="0" lang="en-US" sz="1200" spc="-1" strike="noStrike">
              <a:latin typeface="Arial"/>
            </a:endParaRPr>
          </a:p>
          <a:p>
            <a:pPr>
              <a:lnSpc>
                <a:spcPct val="100000"/>
              </a:lnSpc>
            </a:pPr>
            <a:r>
              <a:rPr b="0" lang="en-US" sz="1200" spc="-1" strike="noStrike">
                <a:solidFill>
                  <a:srgbClr val="000000"/>
                </a:solidFill>
                <a:latin typeface="+mn-lt"/>
                <a:ea typeface="+mn-ea"/>
              </a:rPr>
              <a:t>Observables within the models are measurable characteristics </a:t>
            </a:r>
            <a:endParaRPr b="0" lang="en-US" sz="1200" spc="-1" strike="noStrike">
              <a:latin typeface="Arial"/>
            </a:endParaRPr>
          </a:p>
          <a:p>
            <a:pPr>
              <a:lnSpc>
                <a:spcPct val="100000"/>
              </a:lnSpc>
            </a:pPr>
            <a:r>
              <a:rPr b="0" lang="en-US" sz="1200" spc="-1" strike="noStrike">
                <a:solidFill>
                  <a:srgbClr val="000000"/>
                </a:solidFill>
                <a:latin typeface="+mn-lt"/>
                <a:ea typeface="+mn-ea"/>
              </a:rPr>
              <a:t>of actionable interest. </a:t>
            </a:r>
            <a:endParaRPr b="0" lang="en-US" sz="1200" spc="-1" strike="noStrike">
              <a:latin typeface="Arial"/>
            </a:endParaRPr>
          </a:p>
          <a:p>
            <a:pPr>
              <a:lnSpc>
                <a:spcPct val="100000"/>
              </a:lnSpc>
            </a:pPr>
            <a:endParaRPr b="0" lang="en-US" sz="1200" spc="-1" strike="noStrike">
              <a:latin typeface="Arial"/>
            </a:endParaRPr>
          </a:p>
        </p:txBody>
      </p:sp>
      <p:sp>
        <p:nvSpPr>
          <p:cNvPr id="234" name="TextShape 3"/>
          <p:cNvSpPr txBox="1"/>
          <p:nvPr/>
        </p:nvSpPr>
        <p:spPr>
          <a:xfrm>
            <a:off x="3884760" y="8685360"/>
            <a:ext cx="2971440" cy="458280"/>
          </a:xfrm>
          <a:prstGeom prst="rect">
            <a:avLst/>
          </a:prstGeom>
          <a:noFill/>
          <a:ln>
            <a:noFill/>
          </a:ln>
        </p:spPr>
        <p:txBody>
          <a:bodyPr anchor="b"/>
          <a:p>
            <a:pPr algn="r">
              <a:lnSpc>
                <a:spcPct val="100000"/>
              </a:lnSpc>
            </a:pPr>
            <a:fld id="{52FACD05-59F8-4129-8D7A-65920E5F747C}" type="slidenum">
              <a:rPr b="0" lang="en-US" sz="1200" spc="-1" strike="noStrike">
                <a:latin typeface="Times New Roman"/>
              </a:rPr>
              <a:t>1</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dt"/>
          </p:nvPr>
        </p:nvSpPr>
        <p:spPr>
          <a:xfrm>
            <a:off x="1097280" y="6459840"/>
            <a:ext cx="2471760" cy="364680"/>
          </a:xfrm>
          <a:prstGeom prst="rect">
            <a:avLst/>
          </a:prstGeom>
        </p:spPr>
        <p:txBody>
          <a:bodyPr anchor="ctr"/>
          <a:p>
            <a:pPr>
              <a:lnSpc>
                <a:spcPct val="100000"/>
              </a:lnSpc>
            </a:pPr>
            <a:fld id="{0F6F4DB8-AF34-4AFF-8AE8-BF78B69E4B4B}" type="datetime">
              <a:rPr b="0" lang="en-US" sz="900" spc="-1" strike="noStrike">
                <a:solidFill>
                  <a:srgbClr val="ffffff"/>
                </a:solidFill>
                <a:latin typeface="Calibri"/>
              </a:rPr>
              <a:t>5/16/19</a:t>
            </a:fld>
            <a:endParaRPr b="0" lang="en-US" sz="900" spc="-1" strike="noStrike">
              <a:latin typeface="Times New Roman"/>
            </a:endParaRPr>
          </a:p>
        </p:txBody>
      </p:sp>
      <p:sp>
        <p:nvSpPr>
          <p:cNvPr id="6" name="PlaceHolder 7"/>
          <p:cNvSpPr>
            <a:spLocks noGrp="1"/>
          </p:cNvSpPr>
          <p:nvPr>
            <p:ph type="ftr"/>
          </p:nvPr>
        </p:nvSpPr>
        <p:spPr>
          <a:xfrm>
            <a:off x="3686040" y="6459840"/>
            <a:ext cx="4822560" cy="364680"/>
          </a:xfrm>
          <a:prstGeom prst="rect">
            <a:avLst/>
          </a:prstGeom>
        </p:spPr>
        <p:txBody>
          <a:bodyPr anchor="ctr"/>
          <a:p>
            <a:endParaRPr b="0" lang="en-US" sz="2400" spc="-1" strike="noStrike">
              <a:latin typeface="Times New Roman"/>
            </a:endParaRPr>
          </a:p>
        </p:txBody>
      </p:sp>
      <p:sp>
        <p:nvSpPr>
          <p:cNvPr id="7" name="PlaceHolder 8"/>
          <p:cNvSpPr>
            <a:spLocks noGrp="1"/>
          </p:cNvSpPr>
          <p:nvPr>
            <p:ph type="sldNum"/>
          </p:nvPr>
        </p:nvSpPr>
        <p:spPr>
          <a:xfrm>
            <a:off x="9900360" y="6459840"/>
            <a:ext cx="1311840" cy="364680"/>
          </a:xfrm>
          <a:prstGeom prst="rect">
            <a:avLst/>
          </a:prstGeom>
        </p:spPr>
        <p:txBody>
          <a:bodyPr anchor="ctr"/>
          <a:p>
            <a:pPr algn="r">
              <a:lnSpc>
                <a:spcPct val="100000"/>
              </a:lnSpc>
            </a:pPr>
            <a:fld id="{17A36702-EEE9-4DDB-A9C1-14560559086B}" type="slidenum">
              <a:rPr b="0" lang="en-US" sz="1050" spc="-1" strike="noStrike">
                <a:solidFill>
                  <a:srgbClr val="ffffff"/>
                </a:solidFill>
                <a:latin typeface="Calibri"/>
              </a:rPr>
              <a:t>&lt;number&gt;</a:t>
            </a:fld>
            <a:endParaRPr b="0" lang="en-US" sz="1050" spc="-1" strike="noStrike">
              <a:latin typeface="Times New Roman"/>
            </a:endParaRPr>
          </a:p>
        </p:txBody>
      </p:sp>
      <p:sp>
        <p:nvSpPr>
          <p:cNvPr id="8" name="PlaceHolder 9"/>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9"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7" name="CustomShape 2"/>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8"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9" name="PlaceHolder 4"/>
          <p:cNvSpPr>
            <a:spLocks noGrp="1"/>
          </p:cNvSpPr>
          <p:nvPr>
            <p:ph type="title"/>
          </p:nvPr>
        </p:nvSpPr>
        <p:spPr>
          <a:xfrm>
            <a:off x="1097280" y="286560"/>
            <a:ext cx="10058040" cy="1450440"/>
          </a:xfrm>
          <a:prstGeom prst="rect">
            <a:avLst/>
          </a:prstGeom>
        </p:spPr>
        <p:txBody>
          <a:bodyPr anchor="b"/>
          <a:p>
            <a:pPr>
              <a:lnSpc>
                <a:spcPct val="85000"/>
              </a:lnSpc>
            </a:pPr>
            <a:r>
              <a:rPr b="0" lang="en-US" sz="4800" spc="-49"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50" name="PlaceHolder 5"/>
          <p:cNvSpPr>
            <a:spLocks noGrp="1"/>
          </p:cNvSpPr>
          <p:nvPr>
            <p:ph type="body"/>
          </p:nvPr>
        </p:nvSpPr>
        <p:spPr>
          <a:xfrm>
            <a:off x="1097280" y="1845720"/>
            <a:ext cx="10058040" cy="4023000"/>
          </a:xfrm>
          <a:prstGeom prst="rect">
            <a:avLst/>
          </a:prstGeom>
        </p:spPr>
        <p:txBody>
          <a:bodyPr lIns="0" rIns="0"/>
          <a:p>
            <a:pPr marL="91440" indent="-91080">
              <a:lnSpc>
                <a:spcPct val="90000"/>
              </a:lnSpc>
              <a:spcBef>
                <a:spcPts val="1199"/>
              </a:spcBef>
              <a:spcAft>
                <a:spcPts val="201"/>
              </a:spcAft>
              <a:buClr>
                <a:srgbClr val="d34817"/>
              </a:buClr>
              <a:buFont typeface="Calibri"/>
              <a:buChar char=" "/>
            </a:pPr>
            <a:r>
              <a:rPr b="0" lang="en-US" sz="2000" spc="-1" strike="noStrike">
                <a:solidFill>
                  <a:srgbClr val="404040"/>
                </a:solidFill>
                <a:latin typeface="Calibri"/>
              </a:rPr>
              <a:t>Click to edit Master text styles</a:t>
            </a:r>
            <a:endParaRPr b="0" lang="en-US" sz="2000" spc="-1" strike="noStrike">
              <a:solidFill>
                <a:srgbClr val="404040"/>
              </a:solidFill>
              <a:latin typeface="Calibri"/>
            </a:endParaRPr>
          </a:p>
          <a:p>
            <a:pPr lvl="1" marL="384120" indent="-182520">
              <a:lnSpc>
                <a:spcPct val="90000"/>
              </a:lnSpc>
              <a:spcBef>
                <a:spcPts val="201"/>
              </a:spcBef>
              <a:spcAft>
                <a:spcPts val="400"/>
              </a:spcAft>
              <a:buClr>
                <a:srgbClr val="d34817"/>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520">
              <a:lnSpc>
                <a:spcPct val="90000"/>
              </a:lnSpc>
              <a:spcBef>
                <a:spcPts val="201"/>
              </a:spcBef>
              <a:spcAft>
                <a:spcPts val="400"/>
              </a:spcAft>
              <a:buClr>
                <a:srgbClr val="d34817"/>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51" name="PlaceHolder 6"/>
          <p:cNvSpPr>
            <a:spLocks noGrp="1"/>
          </p:cNvSpPr>
          <p:nvPr>
            <p:ph type="dt"/>
          </p:nvPr>
        </p:nvSpPr>
        <p:spPr>
          <a:xfrm>
            <a:off x="1097280" y="6459840"/>
            <a:ext cx="2471760" cy="364680"/>
          </a:xfrm>
          <a:prstGeom prst="rect">
            <a:avLst/>
          </a:prstGeom>
        </p:spPr>
        <p:txBody>
          <a:bodyPr anchor="ctr"/>
          <a:p>
            <a:pPr>
              <a:lnSpc>
                <a:spcPct val="100000"/>
              </a:lnSpc>
            </a:pPr>
            <a:fld id="{8140DE89-6A45-4CCF-8F68-D852916EE5A3}" type="datetime">
              <a:rPr b="0" lang="en-US" sz="900" spc="-1" strike="noStrike">
                <a:solidFill>
                  <a:srgbClr val="ffffff"/>
                </a:solidFill>
                <a:latin typeface="Calibri"/>
              </a:rPr>
              <a:t>5/16/19</a:t>
            </a:fld>
            <a:endParaRPr b="0" lang="en-US" sz="900" spc="-1" strike="noStrike">
              <a:latin typeface="Times New Roman"/>
            </a:endParaRPr>
          </a:p>
        </p:txBody>
      </p:sp>
      <p:sp>
        <p:nvSpPr>
          <p:cNvPr id="52" name="PlaceHolder 7"/>
          <p:cNvSpPr>
            <a:spLocks noGrp="1"/>
          </p:cNvSpPr>
          <p:nvPr>
            <p:ph type="ftr"/>
          </p:nvPr>
        </p:nvSpPr>
        <p:spPr>
          <a:xfrm>
            <a:off x="3686040" y="6459840"/>
            <a:ext cx="4822560" cy="364680"/>
          </a:xfrm>
          <a:prstGeom prst="rect">
            <a:avLst/>
          </a:prstGeom>
        </p:spPr>
        <p:txBody>
          <a:bodyPr anchor="ctr"/>
          <a:p>
            <a:endParaRPr b="0" lang="en-US" sz="2400" spc="-1" strike="noStrike">
              <a:latin typeface="Times New Roman"/>
            </a:endParaRPr>
          </a:p>
        </p:txBody>
      </p:sp>
      <p:sp>
        <p:nvSpPr>
          <p:cNvPr id="53" name="PlaceHolder 8"/>
          <p:cNvSpPr>
            <a:spLocks noGrp="1"/>
          </p:cNvSpPr>
          <p:nvPr>
            <p:ph type="sldNum"/>
          </p:nvPr>
        </p:nvSpPr>
        <p:spPr>
          <a:xfrm>
            <a:off x="9900360" y="6459840"/>
            <a:ext cx="1311840" cy="364680"/>
          </a:xfrm>
          <a:prstGeom prst="rect">
            <a:avLst/>
          </a:prstGeom>
        </p:spPr>
        <p:txBody>
          <a:bodyPr anchor="ctr"/>
          <a:p>
            <a:pPr algn="r">
              <a:lnSpc>
                <a:spcPct val="100000"/>
              </a:lnSpc>
            </a:pPr>
            <a:fld id="{76F09CDC-30EF-4715-AC4F-7188AFDDA668}" type="slidenum">
              <a:rPr b="0" lang="en-US" sz="1050" spc="-1" strike="noStrike">
                <a:solidFill>
                  <a:srgbClr val="ffffff"/>
                </a:solidFill>
                <a:latin typeface="Calibri"/>
              </a:rPr>
              <a:t>1</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wmf"/><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066680" y="524880"/>
            <a:ext cx="10058040" cy="3565080"/>
          </a:xfrm>
          <a:prstGeom prst="rect">
            <a:avLst/>
          </a:prstGeom>
          <a:noFill/>
          <a:ln>
            <a:noFill/>
          </a:ln>
        </p:spPr>
        <p:txBody>
          <a:bodyPr anchor="b"/>
          <a:p>
            <a:pPr>
              <a:lnSpc>
                <a:spcPct val="85000"/>
              </a:lnSpc>
            </a:pPr>
            <a:r>
              <a:rPr b="1" lang="en-US" sz="4800" spc="-49" strike="noStrike">
                <a:solidFill>
                  <a:srgbClr val="404040"/>
                </a:solidFill>
                <a:latin typeface="Calibri Light"/>
              </a:rPr>
              <a:t>Burn wound healing model</a:t>
            </a:r>
            <a:endParaRPr b="0" lang="en-US" sz="4800" spc="-1" strike="noStrike">
              <a:solidFill>
                <a:srgbClr val="000000"/>
              </a:solidFill>
              <a:latin typeface="Calibri"/>
            </a:endParaRPr>
          </a:p>
        </p:txBody>
      </p:sp>
      <p:sp>
        <p:nvSpPr>
          <p:cNvPr id="97" name="CustomShape 2"/>
          <p:cNvSpPr/>
          <p:nvPr/>
        </p:nvSpPr>
        <p:spPr>
          <a:xfrm>
            <a:off x="1174320" y="4665600"/>
            <a:ext cx="1552680" cy="913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rPr>
              <a:t>Mark de Boer</a:t>
            </a:r>
            <a:r>
              <a:rPr b="0" lang="en-US" sz="1800" spc="-1" strike="noStrike">
                <a:solidFill>
                  <a:srgbClr val="8b7b57"/>
                </a:solidFill>
                <a:latin typeface="Calibri"/>
              </a:rPr>
              <a:t>	</a:t>
            </a:r>
            <a:endParaRPr b="0" lang="en-US" sz="1800" spc="-1" strike="noStrike">
              <a:latin typeface="Arial"/>
            </a:endParaRPr>
          </a:p>
          <a:p>
            <a:pPr>
              <a:lnSpc>
                <a:spcPct val="100000"/>
              </a:lnSpc>
            </a:pPr>
            <a:r>
              <a:rPr b="0" lang="en-US" sz="1800" spc="-1" strike="noStrike">
                <a:solidFill>
                  <a:srgbClr val="8b7b57"/>
                </a:solidFill>
                <a:latin typeface="Calibri"/>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8" name="Picture 4" descr=""/>
          <p:cNvPicPr/>
          <p:nvPr/>
        </p:nvPicPr>
        <p:blipFill>
          <a:blip r:embed="rId1"/>
          <a:stretch/>
        </p:blipFill>
        <p:spPr>
          <a:xfrm>
            <a:off x="0" y="-1572480"/>
            <a:ext cx="12481200" cy="4492800"/>
          </a:xfrm>
          <a:prstGeom prst="rect">
            <a:avLst/>
          </a:prstGeom>
          <a:ln>
            <a:noFill/>
          </a:ln>
        </p:spPr>
      </p:pic>
      <p:sp>
        <p:nvSpPr>
          <p:cNvPr id="99"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33" name="CustomShape 1"/>
          <p:cNvSpPr/>
          <p:nvPr/>
        </p:nvSpPr>
        <p:spPr>
          <a:xfrm>
            <a:off x="923760" y="3114720"/>
            <a:ext cx="996264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4" name="CustomShape 2"/>
          <p:cNvSpPr/>
          <p:nvPr/>
        </p:nvSpPr>
        <p:spPr>
          <a:xfrm>
            <a:off x="4294080" y="3114720"/>
            <a:ext cx="360" cy="7520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5" name="CustomShape 3"/>
          <p:cNvSpPr/>
          <p:nvPr/>
        </p:nvSpPr>
        <p:spPr>
          <a:xfrm>
            <a:off x="8216280" y="3130560"/>
            <a:ext cx="360" cy="7520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6" name="CustomShape 4"/>
          <p:cNvSpPr/>
          <p:nvPr/>
        </p:nvSpPr>
        <p:spPr>
          <a:xfrm>
            <a:off x="1104840" y="3114720"/>
            <a:ext cx="360" cy="7135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7" name="CustomShape 5"/>
          <p:cNvSpPr/>
          <p:nvPr/>
        </p:nvSpPr>
        <p:spPr>
          <a:xfrm flipH="1">
            <a:off x="9772560" y="3130560"/>
            <a:ext cx="2880" cy="121248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8" name="CustomShape 6"/>
          <p:cNvSpPr/>
          <p:nvPr/>
        </p:nvSpPr>
        <p:spPr>
          <a:xfrm>
            <a:off x="9153000" y="4441320"/>
            <a:ext cx="2695320" cy="14619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Sloot et al. ~</a:t>
            </a:r>
            <a:endParaRPr b="0" lang="en-US" sz="1800" spc="-1" strike="noStrike">
              <a:latin typeface="Arial"/>
            </a:endParaRPr>
          </a:p>
          <a:p>
            <a:pPr>
              <a:lnSpc>
                <a:spcPct val="100000"/>
              </a:lnSpc>
            </a:pPr>
            <a:r>
              <a:rPr b="0" lang="en-US" sz="1800" spc="-1" strike="noStrike">
                <a:solidFill>
                  <a:srgbClr val="00b050"/>
                </a:solidFill>
                <a:latin typeface="Calibri"/>
              </a:rPr>
              <a:t>Alkaline Phospatase </a:t>
            </a:r>
            <a:r>
              <a:rPr b="0" lang="en-US" sz="1800" spc="-1" strike="noStrike">
                <a:solidFill>
                  <a:srgbClr val="000000"/>
                </a:solidFill>
                <a:latin typeface="Calibri"/>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9" name="CustomShape 7"/>
          <p:cNvSpPr/>
          <p:nvPr/>
        </p:nvSpPr>
        <p:spPr>
          <a:xfrm>
            <a:off x="9772560" y="313704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2018</a:t>
            </a:r>
            <a:endParaRPr b="0" lang="en-US" sz="1400" spc="-1" strike="noStrike">
              <a:latin typeface="Arial"/>
            </a:endParaRPr>
          </a:p>
        </p:txBody>
      </p:sp>
      <p:sp>
        <p:nvSpPr>
          <p:cNvPr id="140" name="CustomShape 8"/>
          <p:cNvSpPr/>
          <p:nvPr/>
        </p:nvSpPr>
        <p:spPr>
          <a:xfrm>
            <a:off x="3216240" y="4005000"/>
            <a:ext cx="268884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Ziraldo et al. ~</a:t>
            </a:r>
            <a:endParaRPr b="0" lang="en-US" sz="1800" spc="-1" strike="noStrike">
              <a:latin typeface="Arial"/>
            </a:endParaRPr>
          </a:p>
          <a:p>
            <a:pPr>
              <a:lnSpc>
                <a:spcPct val="100000"/>
              </a:lnSpc>
            </a:pPr>
            <a:r>
              <a:rPr b="0" lang="en-US" sz="1800" spc="-1" strike="noStrike">
                <a:solidFill>
                  <a:srgbClr val="000000"/>
                </a:solidFill>
                <a:latin typeface="Calibri"/>
              </a:rPr>
              <a:t>Computational Modeling of Inflammation and Wound Healing </a:t>
            </a:r>
            <a:endParaRPr b="0" lang="en-US" sz="1800" spc="-1" strike="noStrike">
              <a:latin typeface="Arial"/>
            </a:endParaRPr>
          </a:p>
        </p:txBody>
      </p:sp>
      <p:sp>
        <p:nvSpPr>
          <p:cNvPr id="141" name="CustomShape 9"/>
          <p:cNvSpPr/>
          <p:nvPr/>
        </p:nvSpPr>
        <p:spPr>
          <a:xfrm>
            <a:off x="1119240" y="31435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2007</a:t>
            </a:r>
            <a:endParaRPr b="0" lang="en-US" sz="1400" spc="-1" strike="noStrike">
              <a:latin typeface="Arial"/>
            </a:endParaRPr>
          </a:p>
        </p:txBody>
      </p:sp>
      <p:sp>
        <p:nvSpPr>
          <p:cNvPr id="142" name="CustomShape 10"/>
          <p:cNvSpPr/>
          <p:nvPr/>
        </p:nvSpPr>
        <p:spPr>
          <a:xfrm>
            <a:off x="8937720" y="550800"/>
            <a:ext cx="2910600" cy="91332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Boon et al. ~</a:t>
            </a:r>
            <a:endParaRPr b="0" lang="en-US" sz="1800" spc="-1" strike="noStrike">
              <a:latin typeface="Arial"/>
            </a:endParaRPr>
          </a:p>
          <a:p>
            <a:pPr>
              <a:lnSpc>
                <a:spcPct val="100000"/>
              </a:lnSpc>
            </a:pPr>
            <a:r>
              <a:rPr b="0" lang="en-US" sz="1800" spc="-1" strike="noStrike">
                <a:solidFill>
                  <a:srgbClr val="000000"/>
                </a:solidFill>
                <a:latin typeface="Calibri"/>
              </a:rPr>
              <a:t>A multi-agent cell-based model for wound contraction</a:t>
            </a:r>
            <a:endParaRPr b="0" lang="en-US" sz="1800" spc="-1" strike="noStrike">
              <a:latin typeface="Arial"/>
            </a:endParaRPr>
          </a:p>
        </p:txBody>
      </p:sp>
      <p:sp>
        <p:nvSpPr>
          <p:cNvPr id="143" name="CustomShape 11"/>
          <p:cNvSpPr/>
          <p:nvPr/>
        </p:nvSpPr>
        <p:spPr>
          <a:xfrm>
            <a:off x="7368840" y="28069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2016</a:t>
            </a:r>
            <a:endParaRPr b="0" lang="en-US" sz="1400" spc="-1" strike="noStrike">
              <a:latin typeface="Arial"/>
            </a:endParaRPr>
          </a:p>
        </p:txBody>
      </p:sp>
      <p:sp>
        <p:nvSpPr>
          <p:cNvPr id="144" name="CustomShape 12"/>
          <p:cNvSpPr/>
          <p:nvPr/>
        </p:nvSpPr>
        <p:spPr>
          <a:xfrm>
            <a:off x="6258240" y="3918240"/>
            <a:ext cx="283356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Tepole et al. ~</a:t>
            </a:r>
            <a:endParaRPr b="0" lang="en-US" sz="1800" spc="-1" strike="noStrike">
              <a:latin typeface="Arial"/>
            </a:endParaRPr>
          </a:p>
          <a:p>
            <a:pPr>
              <a:lnSpc>
                <a:spcPct val="100000"/>
              </a:lnSpc>
            </a:pPr>
            <a:r>
              <a:rPr b="0" lang="en-US" sz="1800" spc="-1" strike="noStrike">
                <a:solidFill>
                  <a:srgbClr val="000000"/>
                </a:solidFill>
                <a:latin typeface="Calibri"/>
              </a:rPr>
              <a:t>Computational systems mechanobiology of Wound Healing</a:t>
            </a:r>
            <a:endParaRPr b="0" lang="en-US" sz="1800" spc="-1" strike="noStrike">
              <a:latin typeface="Arial"/>
            </a:endParaRPr>
          </a:p>
        </p:txBody>
      </p:sp>
      <p:sp>
        <p:nvSpPr>
          <p:cNvPr id="145" name="CustomShape 13"/>
          <p:cNvSpPr/>
          <p:nvPr/>
        </p:nvSpPr>
        <p:spPr>
          <a:xfrm>
            <a:off x="8238960" y="313704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2017</a:t>
            </a:r>
            <a:endParaRPr b="0" lang="en-US" sz="1400" spc="-1" strike="noStrike">
              <a:latin typeface="Arial"/>
            </a:endParaRPr>
          </a:p>
        </p:txBody>
      </p:sp>
      <p:sp>
        <p:nvSpPr>
          <p:cNvPr id="146" name="CustomShape 14"/>
          <p:cNvSpPr/>
          <p:nvPr/>
        </p:nvSpPr>
        <p:spPr>
          <a:xfrm>
            <a:off x="343440" y="3918240"/>
            <a:ext cx="2561760" cy="118764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Mi et al. ~</a:t>
            </a:r>
            <a:endParaRPr b="0" lang="en-US" sz="1800" spc="-1" strike="noStrike">
              <a:latin typeface="Arial"/>
            </a:endParaRPr>
          </a:p>
          <a:p>
            <a:pPr>
              <a:lnSpc>
                <a:spcPct val="100000"/>
              </a:lnSpc>
            </a:pPr>
            <a:r>
              <a:rPr b="0" lang="en-US" sz="1800" spc="-1" strike="noStrike">
                <a:solidFill>
                  <a:srgbClr val="000000"/>
                </a:solidFill>
                <a:latin typeface="Calibri"/>
              </a:rPr>
              <a:t>Agent-based model of inflammation and wound healing</a:t>
            </a:r>
            <a:endParaRPr b="0" lang="en-US" sz="1800" spc="-1" strike="noStrike">
              <a:latin typeface="Arial"/>
            </a:endParaRPr>
          </a:p>
        </p:txBody>
      </p:sp>
      <p:sp>
        <p:nvSpPr>
          <p:cNvPr id="147" name="CustomShape 15"/>
          <p:cNvSpPr/>
          <p:nvPr/>
        </p:nvSpPr>
        <p:spPr>
          <a:xfrm>
            <a:off x="4294080" y="31147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2013</a:t>
            </a:r>
            <a:endParaRPr b="0" lang="en-US" sz="1400" spc="-1" strike="noStrike">
              <a:latin typeface="Arial"/>
            </a:endParaRPr>
          </a:p>
        </p:txBody>
      </p:sp>
      <p:sp>
        <p:nvSpPr>
          <p:cNvPr id="148" name="CustomShape 16"/>
          <p:cNvSpPr/>
          <p:nvPr/>
        </p:nvSpPr>
        <p:spPr>
          <a:xfrm>
            <a:off x="2811600" y="206640"/>
            <a:ext cx="2682000" cy="146196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Tepole et al. ~</a:t>
            </a:r>
            <a:endParaRPr b="0" lang="en-US" sz="1800" spc="-1" strike="noStrike">
              <a:latin typeface="Arial"/>
            </a:endParaRPr>
          </a:p>
          <a:p>
            <a:pPr>
              <a:lnSpc>
                <a:spcPct val="100000"/>
              </a:lnSpc>
            </a:pPr>
            <a:r>
              <a:rPr b="0" lang="en-US" sz="1800" spc="-1" strike="noStrike">
                <a:solidFill>
                  <a:srgbClr val="000000"/>
                </a:solidFill>
                <a:latin typeface="Calibri"/>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rPr>
              <a:t>Coupling toward</a:t>
            </a:r>
            <a:endParaRPr b="0" lang="en-US" sz="1800" spc="-1" strike="noStrike">
              <a:latin typeface="Arial"/>
            </a:endParaRPr>
          </a:p>
          <a:p>
            <a:pPr>
              <a:lnSpc>
                <a:spcPct val="100000"/>
              </a:lnSpc>
            </a:pPr>
            <a:r>
              <a:rPr b="0" lang="en-US" sz="1800" spc="-1" strike="noStrike">
                <a:solidFill>
                  <a:srgbClr val="000000"/>
                </a:solidFill>
                <a:latin typeface="Calibri"/>
              </a:rPr>
              <a:t>wound healing</a:t>
            </a:r>
            <a:endParaRPr b="0" lang="en-US" sz="1800" spc="-1" strike="noStrike">
              <a:latin typeface="Arial"/>
            </a:endParaRPr>
          </a:p>
        </p:txBody>
      </p:sp>
      <p:sp>
        <p:nvSpPr>
          <p:cNvPr id="149" name="CustomShape 17"/>
          <p:cNvSpPr/>
          <p:nvPr/>
        </p:nvSpPr>
        <p:spPr>
          <a:xfrm>
            <a:off x="5258880" y="28069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2014</a:t>
            </a:r>
            <a:endParaRPr b="0" lang="en-US" sz="1400" spc="-1" strike="noStrike">
              <a:latin typeface="Arial"/>
            </a:endParaRPr>
          </a:p>
        </p:txBody>
      </p:sp>
      <p:sp>
        <p:nvSpPr>
          <p:cNvPr id="150"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51"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52" name="CustomShape 20"/>
          <p:cNvSpPr/>
          <p:nvPr/>
        </p:nvSpPr>
        <p:spPr>
          <a:xfrm flipV="1">
            <a:off x="3505320" y="1888920"/>
            <a:ext cx="360" cy="5032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3" name="CustomShape 21"/>
          <p:cNvSpPr/>
          <p:nvPr/>
        </p:nvSpPr>
        <p:spPr>
          <a:xfrm flipV="1">
            <a:off x="9966960" y="1638360"/>
            <a:ext cx="360" cy="7005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4"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5"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6" name="CustomShape 24"/>
          <p:cNvSpPr/>
          <p:nvPr/>
        </p:nvSpPr>
        <p:spPr>
          <a:xfrm flipV="1">
            <a:off x="6431400" y="1567800"/>
            <a:ext cx="360" cy="15465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7" name="CustomShape 25"/>
          <p:cNvSpPr/>
          <p:nvPr/>
        </p:nvSpPr>
        <p:spPr>
          <a:xfrm>
            <a:off x="5304600" y="237600"/>
            <a:ext cx="3074760" cy="10731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rPr>
              <a:t>Flegg et al. ~</a:t>
            </a:r>
            <a:endParaRPr b="0" lang="en-US" sz="1800" spc="-1" strike="noStrike">
              <a:latin typeface="Arial"/>
            </a:endParaRPr>
          </a:p>
          <a:p>
            <a:pPr>
              <a:lnSpc>
                <a:spcPct val="100000"/>
              </a:lnSpc>
            </a:pPr>
            <a:r>
              <a:rPr b="0" lang="en-US" sz="1800" spc="-1" strike="noStrike">
                <a:solidFill>
                  <a:srgbClr val="000000"/>
                </a:solidFill>
                <a:latin typeface="Calibri"/>
              </a:rPr>
              <a:t>On the mathematical modeling of wound healing angiogenesis</a:t>
            </a:r>
            <a:endParaRPr b="0" lang="en-US" sz="1800" spc="-1" strike="noStrike">
              <a:latin typeface="Arial"/>
            </a:endParaRPr>
          </a:p>
        </p:txBody>
      </p:sp>
      <p:sp>
        <p:nvSpPr>
          <p:cNvPr id="158" name="CustomShape 26"/>
          <p:cNvSpPr/>
          <p:nvPr/>
        </p:nvSpPr>
        <p:spPr>
          <a:xfrm>
            <a:off x="6429240" y="27853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2015</a:t>
            </a:r>
            <a:endParaRPr b="0" lang="en-US" sz="1400" spc="-1" strike="noStrike">
              <a:latin typeface="Arial"/>
            </a:endParaRPr>
          </a:p>
        </p:txBody>
      </p:sp>
      <p:sp>
        <p:nvSpPr>
          <p:cNvPr id="159" name="CustomShape 27"/>
          <p:cNvSpPr/>
          <p:nvPr/>
        </p:nvSpPr>
        <p:spPr>
          <a:xfrm>
            <a:off x="0" y="1638360"/>
            <a:ext cx="2930040" cy="118764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rPr>
              <a:t>Li et al.  2011 ~</a:t>
            </a:r>
            <a:br/>
            <a:r>
              <a:rPr b="0" lang="en-US" sz="1800" spc="-1" strike="noStrike">
                <a:solidFill>
                  <a:srgbClr val="000000"/>
                </a:solidFill>
                <a:latin typeface="Calibri"/>
              </a:rPr>
              <a:t>Biosimulation of Acute Phonotrauma: an Extended Model</a:t>
            </a:r>
            <a:endParaRPr b="0" lang="en-US" sz="1800" spc="-1" strike="noStrike">
              <a:latin typeface="Arial"/>
            </a:endParaRPr>
          </a:p>
        </p:txBody>
      </p:sp>
      <p:sp>
        <p:nvSpPr>
          <p:cNvPr id="160" name="CustomShape 28"/>
          <p:cNvSpPr/>
          <p:nvPr/>
        </p:nvSpPr>
        <p:spPr>
          <a:xfrm flipV="1">
            <a:off x="2513160" y="2838600"/>
            <a:ext cx="360" cy="2757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61" name="CustomShape 29"/>
          <p:cNvSpPr/>
          <p:nvPr/>
        </p:nvSpPr>
        <p:spPr>
          <a:xfrm>
            <a:off x="2578320" y="2803320"/>
            <a:ext cx="752040" cy="30348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rPr>
              <a:t>2011</a:t>
            </a:r>
            <a:endParaRPr b="0" lang="en-US" sz="1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2" name="TextShape 1"/>
          <p:cNvSpPr txBox="1"/>
          <p:nvPr/>
        </p:nvSpPr>
        <p:spPr>
          <a:xfrm>
            <a:off x="947520" y="1378440"/>
            <a:ext cx="10766880" cy="1449000"/>
          </a:xfrm>
          <a:prstGeom prst="rect">
            <a:avLst/>
          </a:prstGeom>
          <a:noFill/>
          <a:ln>
            <a:noFill/>
          </a:ln>
        </p:spPr>
        <p:txBody>
          <a:bodyPr anchor="b">
            <a:normAutofit/>
          </a:bodyPr>
          <a:p>
            <a:pPr>
              <a:lnSpc>
                <a:spcPct val="85000"/>
              </a:lnSpc>
            </a:pPr>
            <a:br/>
            <a:r>
              <a:rPr b="1" lang="en-US" sz="4800" spc="-49" strike="noStrike">
                <a:solidFill>
                  <a:srgbClr val="404040"/>
                </a:solidFill>
                <a:latin typeface="Calibri Light"/>
              </a:rPr>
              <a:t>Ziraldo et al.  2013 ~</a:t>
            </a:r>
            <a:br/>
            <a:r>
              <a:rPr b="0" lang="en-US" sz="5300" spc="-49" strike="noStrike">
                <a:solidFill>
                  <a:srgbClr val="404040"/>
                </a:solidFill>
                <a:latin typeface="Calibri Light"/>
              </a:rPr>
              <a:t>Computational Modeling of Inflammation and Wound Healing </a:t>
            </a:r>
            <a:br/>
            <a:endParaRPr b="0" lang="en-US" sz="5300" spc="-1" strike="noStrike">
              <a:solidFill>
                <a:srgbClr val="000000"/>
              </a:solidFill>
              <a:latin typeface="Calibri"/>
            </a:endParaRPr>
          </a:p>
        </p:txBody>
      </p:sp>
      <p:sp>
        <p:nvSpPr>
          <p:cNvPr id="163"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4" name="CustomShape 3"/>
          <p:cNvSpPr/>
          <p:nvPr/>
        </p:nvSpPr>
        <p:spPr>
          <a:xfrm>
            <a:off x="947520" y="2229120"/>
            <a:ext cx="4402800" cy="399600"/>
          </a:xfrm>
          <a:prstGeom prst="rect">
            <a:avLst/>
          </a:prstGeom>
          <a:noFill/>
          <a:ln>
            <a:noFill/>
          </a:ln>
        </p:spPr>
        <p:style>
          <a:lnRef idx="0"/>
          <a:fillRef idx="0"/>
          <a:effectRef idx="0"/>
          <a:fontRef idx="minor"/>
        </p:style>
      </p:sp>
      <p:sp>
        <p:nvSpPr>
          <p:cNvPr id="165" name="CustomShape 4"/>
          <p:cNvSpPr/>
          <p:nvPr/>
        </p:nvSpPr>
        <p:spPr>
          <a:xfrm>
            <a:off x="1106640" y="2524320"/>
            <a:ext cx="4644360" cy="33822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SPARK-PL (Java)</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2-Dimensional ABM model</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Inflammation</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Endothelial cells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Macrophages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Neutrophils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p:txBody>
      </p:sp>
      <p:sp>
        <p:nvSpPr>
          <p:cNvPr id="166" name="CustomShape 5"/>
          <p:cNvSpPr/>
          <p:nvPr/>
        </p:nvSpPr>
        <p:spPr>
          <a:xfrm>
            <a:off x="6330960" y="4001760"/>
            <a:ext cx="3882600" cy="1919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TNF-α</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IL-1β</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IL-10T</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TGF-β1</a:t>
            </a:r>
            <a:endParaRPr b="0" lang="en-US" sz="2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7" name="TextShape 1"/>
          <p:cNvSpPr txBox="1"/>
          <p:nvPr/>
        </p:nvSpPr>
        <p:spPr>
          <a:xfrm>
            <a:off x="947520" y="1378440"/>
            <a:ext cx="10766880" cy="1449000"/>
          </a:xfrm>
          <a:prstGeom prst="rect">
            <a:avLst/>
          </a:prstGeom>
          <a:noFill/>
          <a:ln>
            <a:noFill/>
          </a:ln>
        </p:spPr>
        <p:txBody>
          <a:bodyPr anchor="b">
            <a:normAutofit/>
          </a:bodyPr>
          <a:p>
            <a:pPr>
              <a:lnSpc>
                <a:spcPct val="85000"/>
              </a:lnSpc>
            </a:pPr>
            <a:br/>
            <a:r>
              <a:rPr b="1" lang="en-US" sz="4800" spc="-49" strike="noStrike">
                <a:solidFill>
                  <a:srgbClr val="404040"/>
                </a:solidFill>
                <a:latin typeface="Calibri Light"/>
              </a:rPr>
              <a:t>Li et al.  2011 ~</a:t>
            </a:r>
            <a:br/>
            <a:r>
              <a:rPr b="0" lang="en-US" sz="4800" spc="-49" strike="noStrike">
                <a:solidFill>
                  <a:srgbClr val="404040"/>
                </a:solidFill>
                <a:latin typeface="Calibri Light"/>
              </a:rPr>
              <a:t>Biosimulation of Acute Phonotrauma: an Extended Model</a:t>
            </a:r>
            <a:br/>
            <a:endParaRPr b="0" lang="en-US" sz="4800" spc="-1" strike="noStrike">
              <a:solidFill>
                <a:srgbClr val="000000"/>
              </a:solidFill>
              <a:latin typeface="Calibri"/>
            </a:endParaRPr>
          </a:p>
        </p:txBody>
      </p:sp>
      <p:sp>
        <p:nvSpPr>
          <p:cNvPr id="168"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9" name="CustomShape 3"/>
          <p:cNvSpPr/>
          <p:nvPr/>
        </p:nvSpPr>
        <p:spPr>
          <a:xfrm>
            <a:off x="947520" y="2229120"/>
            <a:ext cx="4402800" cy="399600"/>
          </a:xfrm>
          <a:prstGeom prst="rect">
            <a:avLst/>
          </a:prstGeom>
          <a:noFill/>
          <a:ln>
            <a:noFill/>
          </a:ln>
        </p:spPr>
        <p:style>
          <a:lnRef idx="0"/>
          <a:fillRef idx="0"/>
          <a:effectRef idx="0"/>
          <a:fontRef idx="minor"/>
        </p:style>
      </p:sp>
      <p:sp>
        <p:nvSpPr>
          <p:cNvPr id="170" name="CustomShape 4"/>
          <p:cNvSpPr/>
          <p:nvPr/>
        </p:nvSpPr>
        <p:spPr>
          <a:xfrm>
            <a:off x="1106640" y="2524320"/>
            <a:ext cx="8633160" cy="3016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2-Dimensional ABM model</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Platelets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Macrophages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Neutrophils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p:txBody>
      </p:sp>
      <p:sp>
        <p:nvSpPr>
          <p:cNvPr id="171" name="CustomShape 5"/>
          <p:cNvSpPr/>
          <p:nvPr/>
        </p:nvSpPr>
        <p:spPr>
          <a:xfrm>
            <a:off x="8133480" y="3632400"/>
            <a:ext cx="3882600" cy="1919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TNF-α</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IL-1/6/8/10</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TGF-β1</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bFGF</a:t>
            </a:r>
            <a:endParaRPr b="0" lang="en-US" sz="2400" spc="-1" strike="noStrike">
              <a:latin typeface="Arial"/>
            </a:endParaRPr>
          </a:p>
        </p:txBody>
      </p:sp>
      <p:sp>
        <p:nvSpPr>
          <p:cNvPr id="172" name="CustomShape 6"/>
          <p:cNvSpPr/>
          <p:nvPr/>
        </p:nvSpPr>
        <p:spPr>
          <a:xfrm>
            <a:off x="5566320" y="3678480"/>
            <a:ext cx="1529280" cy="1461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Fibres</a:t>
            </a:r>
            <a:r>
              <a:rPr b="0" lang="en-US" sz="1800" spc="-1" strike="noStrike">
                <a:solidFill>
                  <a:srgbClr val="000000"/>
                </a:solidFill>
                <a:latin typeface="Calibri"/>
              </a:rPr>
              <a:t>:</a:t>
            </a:r>
            <a:endParaRPr b="0" lang="en-US" sz="18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Collagen</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6095880" y="1098720"/>
            <a:ext cx="576432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Predicted cell trajectories for platelets, activated neutrophils, activated macrophages and activated fibroblasts.</a:t>
            </a:r>
            <a:endParaRPr b="0" lang="en-US" sz="2000" spc="-1" strike="noStrike">
              <a:latin typeface="Arial"/>
            </a:endParaRPr>
          </a:p>
        </p:txBody>
      </p:sp>
      <p:pic>
        <p:nvPicPr>
          <p:cNvPr id="174" name="Picture 4" descr=""/>
          <p:cNvPicPr/>
          <p:nvPr/>
        </p:nvPicPr>
        <p:blipFill>
          <a:blip r:embed="rId1"/>
          <a:stretch/>
        </p:blipFill>
        <p:spPr>
          <a:xfrm>
            <a:off x="905040" y="55440"/>
            <a:ext cx="5190840" cy="3009600"/>
          </a:xfrm>
          <a:prstGeom prst="rect">
            <a:avLst/>
          </a:prstGeom>
          <a:ln>
            <a:noFill/>
          </a:ln>
        </p:spPr>
      </p:pic>
      <p:sp>
        <p:nvSpPr>
          <p:cNvPr id="175" name="CustomShape 2"/>
          <p:cNvSpPr/>
          <p:nvPr/>
        </p:nvSpPr>
        <p:spPr>
          <a:xfrm>
            <a:off x="6235920" y="3909240"/>
            <a:ext cx="450324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rPr>
              <a:t>collagen, new elastin and new hyaluronan</a:t>
            </a:r>
            <a:endParaRPr b="0" lang="en-US" sz="2000" spc="-1" strike="noStrike">
              <a:latin typeface="Arial"/>
            </a:endParaRPr>
          </a:p>
        </p:txBody>
      </p:sp>
      <p:pic>
        <p:nvPicPr>
          <p:cNvPr id="176" name="" descr=""/>
          <p:cNvPicPr/>
          <p:nvPr/>
        </p:nvPicPr>
        <p:blipFill>
          <a:blip r:embed="rId2"/>
          <a:stretch/>
        </p:blipFill>
        <p:spPr>
          <a:xfrm>
            <a:off x="901800" y="3251160"/>
            <a:ext cx="4838760" cy="29592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7" name="TextShape 1"/>
          <p:cNvSpPr txBox="1"/>
          <p:nvPr/>
        </p:nvSpPr>
        <p:spPr>
          <a:xfrm>
            <a:off x="1159560" y="1737720"/>
            <a:ext cx="10766880" cy="1449000"/>
          </a:xfrm>
          <a:prstGeom prst="rect">
            <a:avLst/>
          </a:prstGeom>
          <a:noFill/>
          <a:ln>
            <a:noFill/>
          </a:ln>
        </p:spPr>
        <p:txBody>
          <a:bodyPr anchor="b">
            <a:normAutofit/>
          </a:bodyPr>
          <a:p>
            <a:pPr>
              <a:lnSpc>
                <a:spcPct val="85000"/>
              </a:lnSpc>
            </a:pPr>
            <a:br/>
            <a:r>
              <a:rPr b="1" lang="en-US" sz="5300" spc="-49" strike="noStrike">
                <a:solidFill>
                  <a:srgbClr val="404040"/>
                </a:solidFill>
                <a:latin typeface="Calibri Light"/>
              </a:rPr>
              <a:t>Boon et al. 2016 ~</a:t>
            </a:r>
            <a:br/>
            <a:r>
              <a:rPr b="0" lang="en-US" sz="5300" spc="-49" strike="noStrike">
                <a:solidFill>
                  <a:srgbClr val="404040"/>
                </a:solidFill>
                <a:latin typeface="Calibri Light"/>
              </a:rPr>
              <a:t>A multi-agent cell-based model for wound contraction</a:t>
            </a:r>
            <a:br/>
            <a:br/>
            <a:endParaRPr b="0" lang="en-US" sz="5300" spc="-1" strike="noStrike">
              <a:solidFill>
                <a:srgbClr val="000000"/>
              </a:solidFill>
              <a:latin typeface="Calibri"/>
            </a:endParaRPr>
          </a:p>
        </p:txBody>
      </p:sp>
      <p:sp>
        <p:nvSpPr>
          <p:cNvPr id="178"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9" name="CustomShape 3"/>
          <p:cNvSpPr/>
          <p:nvPr/>
        </p:nvSpPr>
        <p:spPr>
          <a:xfrm>
            <a:off x="1027080" y="2314080"/>
            <a:ext cx="9163440" cy="33822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Matlab</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3-Dimensional multi-agent cell-based hybrid model </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Relevant cell populations: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Leukocytes (to simplify </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Fibroblasts</a:t>
            </a:r>
            <a:endParaRPr b="0" lang="en-US" sz="2400" spc="-1" strike="noStrike">
              <a:latin typeface="Arial"/>
            </a:endParaRPr>
          </a:p>
          <a:p>
            <a:pPr lvl="1" marL="743040" indent="-285480">
              <a:lnSpc>
                <a:spcPct val="100000"/>
              </a:lnSpc>
              <a:buClr>
                <a:srgbClr val="9b2d1f"/>
              </a:buClr>
              <a:buFont typeface="Arial"/>
              <a:buChar char="•"/>
            </a:pPr>
            <a:r>
              <a:rPr b="0" lang="en-US" sz="2400" spc="-1" strike="noStrike">
                <a:solidFill>
                  <a:srgbClr val="000000"/>
                </a:solidFill>
                <a:latin typeface="Calibri"/>
              </a:rPr>
              <a:t>myofibroblasts</a:t>
            </a:r>
            <a:endParaRPr b="0" lang="en-US" sz="2400" spc="-1" strike="noStrike">
              <a:latin typeface="Arial"/>
            </a:endParaRPr>
          </a:p>
        </p:txBody>
      </p:sp>
      <p:sp>
        <p:nvSpPr>
          <p:cNvPr id="180" name="CustomShape 4"/>
          <p:cNvSpPr/>
          <p:nvPr/>
        </p:nvSpPr>
        <p:spPr>
          <a:xfrm>
            <a:off x="8249400" y="4151880"/>
            <a:ext cx="380952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Key effector Cytokines/ Chemokines :</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tPA</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PDGF </a:t>
            </a:r>
            <a:endParaRPr b="0" lang="en-US" sz="2400" spc="-1" strike="noStrike">
              <a:latin typeface="Arial"/>
            </a:endParaRPr>
          </a:p>
          <a:p>
            <a:pPr marL="343080" indent="-342720">
              <a:lnSpc>
                <a:spcPct val="100000"/>
              </a:lnSpc>
              <a:buClr>
                <a:srgbClr val="9b2d1f"/>
              </a:buClr>
              <a:buFont typeface="Arial"/>
              <a:buChar char="•"/>
            </a:pPr>
            <a:r>
              <a:rPr b="0" lang="en-US" sz="2400" spc="-1" strike="noStrike">
                <a:solidFill>
                  <a:srgbClr val="000000"/>
                </a:solidFill>
                <a:latin typeface="Calibri"/>
              </a:rPr>
              <a:t>TGF-β </a:t>
            </a:r>
            <a:endParaRPr b="0" lang="en-US" sz="2400" spc="-1" strike="noStrike">
              <a:latin typeface="Arial"/>
            </a:endParaRPr>
          </a:p>
          <a:p>
            <a:pPr>
              <a:lnSpc>
                <a:spcPct val="100000"/>
              </a:lnSpc>
            </a:pPr>
            <a:endParaRPr b="0" lang="en-US" sz="2400" spc="-1" strike="noStrike">
              <a:latin typeface="Arial"/>
            </a:endParaRPr>
          </a:p>
        </p:txBody>
      </p:sp>
      <p:sp>
        <p:nvSpPr>
          <p:cNvPr id="181" name="CustomShape 5"/>
          <p:cNvSpPr/>
          <p:nvPr/>
        </p:nvSpPr>
        <p:spPr>
          <a:xfrm>
            <a:off x="5616720" y="4178880"/>
            <a:ext cx="1529280" cy="1461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Fibres</a:t>
            </a:r>
            <a:r>
              <a:rPr b="0" lang="en-US" sz="1800" spc="-1" strike="noStrike">
                <a:solidFill>
                  <a:srgbClr val="000000"/>
                </a:solidFill>
                <a:latin typeface="Calibri"/>
              </a:rPr>
              <a:t>:</a:t>
            </a:r>
            <a:endParaRPr b="0" lang="en-US" sz="18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Collagen</a:t>
            </a: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Picture 1" descr=""/>
          <p:cNvPicPr/>
          <p:nvPr/>
        </p:nvPicPr>
        <p:blipFill>
          <a:blip r:embed="rId1"/>
          <a:stretch/>
        </p:blipFill>
        <p:spPr>
          <a:xfrm>
            <a:off x="715680" y="336240"/>
            <a:ext cx="6598080" cy="5520960"/>
          </a:xfrm>
          <a:prstGeom prst="rect">
            <a:avLst/>
          </a:prstGeom>
          <a:ln>
            <a:noFill/>
          </a:ln>
        </p:spPr>
      </p:pic>
      <p:sp>
        <p:nvSpPr>
          <p:cNvPr id="183" name="CustomShape 1"/>
          <p:cNvSpPr/>
          <p:nvPr/>
        </p:nvSpPr>
        <p:spPr>
          <a:xfrm>
            <a:off x="8507880" y="622800"/>
            <a:ext cx="270324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3D Fibrin profiles at consecutive times for t=0h, t=1h, t=2h and t=5 h. </a:t>
            </a:r>
            <a:endParaRPr b="0" lang="en-US" sz="1800" spc="-1" strike="noStrike">
              <a:latin typeface="Arial"/>
            </a:endParaRPr>
          </a:p>
        </p:txBody>
      </p:sp>
      <p:sp>
        <p:nvSpPr>
          <p:cNvPr id="184" name="CustomShape 2"/>
          <p:cNvSpPr/>
          <p:nvPr/>
        </p:nvSpPr>
        <p:spPr>
          <a:xfrm>
            <a:off x="8705880" y="2398680"/>
            <a:ext cx="22356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Also for Collagen/ TGF</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Picture 1" descr=""/>
          <p:cNvPicPr/>
          <p:nvPr/>
        </p:nvPicPr>
        <p:blipFill>
          <a:blip r:embed="rId1"/>
          <a:stretch/>
        </p:blipFill>
        <p:spPr>
          <a:xfrm>
            <a:off x="792360" y="1388160"/>
            <a:ext cx="4828680" cy="3657240"/>
          </a:xfrm>
          <a:prstGeom prst="rect">
            <a:avLst/>
          </a:prstGeom>
          <a:ln>
            <a:noFill/>
          </a:ln>
        </p:spPr>
      </p:pic>
      <p:sp>
        <p:nvSpPr>
          <p:cNvPr id="186" name="CustomShape 1"/>
          <p:cNvSpPr/>
          <p:nvPr/>
        </p:nvSpPr>
        <p:spPr>
          <a:xfrm>
            <a:off x="6570360" y="1232280"/>
            <a:ext cx="4534560" cy="1553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One of the most problematic issues regarding severe burns or deep wounds is the permanent contraction of the wound.</a:t>
            </a:r>
            <a:endParaRPr b="0" lang="en-US" sz="2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7" name="TextShape 1"/>
          <p:cNvSpPr txBox="1"/>
          <p:nvPr/>
        </p:nvSpPr>
        <p:spPr>
          <a:xfrm>
            <a:off x="1159560" y="1737720"/>
            <a:ext cx="10766880" cy="1449000"/>
          </a:xfrm>
          <a:prstGeom prst="rect">
            <a:avLst/>
          </a:prstGeom>
          <a:noFill/>
          <a:ln>
            <a:noFill/>
          </a:ln>
        </p:spPr>
        <p:txBody>
          <a:bodyPr anchor="b">
            <a:normAutofit/>
          </a:bodyPr>
          <a:p>
            <a:pPr>
              <a:lnSpc>
                <a:spcPct val="85000"/>
              </a:lnSpc>
            </a:pPr>
            <a:br/>
            <a:r>
              <a:rPr b="1" lang="en-US" sz="5300" spc="-49" strike="noStrike">
                <a:solidFill>
                  <a:srgbClr val="404040"/>
                </a:solidFill>
                <a:latin typeface="Calibri Light"/>
              </a:rPr>
              <a:t>Tepole et al. 2017 ~</a:t>
            </a:r>
            <a:br/>
            <a:r>
              <a:rPr b="0" lang="en-US" sz="5300" spc="-49" strike="noStrike">
                <a:solidFill>
                  <a:srgbClr val="404040"/>
                </a:solidFill>
                <a:latin typeface="Calibri Light"/>
              </a:rPr>
              <a:t>Computational systems mechanobiology of Wound Healing</a:t>
            </a:r>
            <a:br/>
            <a:br/>
            <a:endParaRPr b="0" lang="en-US" sz="5300" spc="-1" strike="noStrike">
              <a:solidFill>
                <a:srgbClr val="000000"/>
              </a:solidFill>
              <a:latin typeface="Calibri"/>
            </a:endParaRPr>
          </a:p>
        </p:txBody>
      </p:sp>
      <p:sp>
        <p:nvSpPr>
          <p:cNvPr id="188"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9" name="CustomShape 3"/>
          <p:cNvSpPr/>
          <p:nvPr/>
        </p:nvSpPr>
        <p:spPr>
          <a:xfrm>
            <a:off x="1288800" y="1953000"/>
            <a:ext cx="4402800" cy="7002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90" name="CustomShape 4"/>
          <p:cNvSpPr/>
          <p:nvPr/>
        </p:nvSpPr>
        <p:spPr>
          <a:xfrm>
            <a:off x="1106640" y="2524320"/>
            <a:ext cx="8189640" cy="33822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Calibri"/>
              </a:rPr>
              <a:t>2-Dimensional EBM model</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Proliferation and Remodeling</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91" name="TextShape 1"/>
          <p:cNvSpPr txBox="1"/>
          <p:nvPr/>
        </p:nvSpPr>
        <p:spPr>
          <a:xfrm>
            <a:off x="743040" y="63972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Research Questions + Aim:</a:t>
            </a:r>
            <a:br/>
            <a:endParaRPr b="0" lang="en-US" sz="4800" spc="-1" strike="noStrike">
              <a:solidFill>
                <a:srgbClr val="000000"/>
              </a:solidFill>
              <a:latin typeface="Calibri"/>
            </a:endParaRPr>
          </a:p>
        </p:txBody>
      </p:sp>
      <p:sp>
        <p:nvSpPr>
          <p:cNvPr id="192" name="TextShape 2"/>
          <p:cNvSpPr txBox="1"/>
          <p:nvPr/>
        </p:nvSpPr>
        <p:spPr>
          <a:xfrm>
            <a:off x="3082680" y="2608200"/>
            <a:ext cx="10058040" cy="4022280"/>
          </a:xfrm>
          <a:prstGeom prst="rect">
            <a:avLst/>
          </a:prstGeom>
          <a:noFill/>
          <a:ln>
            <a:noFill/>
          </a:ln>
        </p:spPr>
        <p:txBody>
          <a:bodyPr lIns="0" rIns="0"/>
          <a:p>
            <a:pPr marL="457200" indent="-45684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rPr>
              <a:t>What causes a better healing of burn wounds? </a:t>
            </a:r>
            <a:endParaRPr b="0" lang="en-US" sz="1800" spc="-1" strike="noStrike">
              <a:solidFill>
                <a:srgbClr val="404040"/>
              </a:solidFill>
              <a:latin typeface="Calibri"/>
            </a:endParaRPr>
          </a:p>
          <a:p>
            <a:pPr marL="457200" indent="-45684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rPr>
              <a:t>What is the link between the AP model and the cutaneous wound healing model?</a:t>
            </a:r>
            <a:endParaRPr b="0" lang="en-US" sz="1800" spc="-1" strike="noStrike">
              <a:solidFill>
                <a:srgbClr val="404040"/>
              </a:solidFill>
              <a:latin typeface="Calibri"/>
            </a:endParaRPr>
          </a:p>
          <a:p>
            <a:pPr>
              <a:lnSpc>
                <a:spcPct val="90000"/>
              </a:lnSpc>
              <a:spcBef>
                <a:spcPts val="1199"/>
              </a:spcBef>
              <a:spcAft>
                <a:spcPts val="201"/>
              </a:spcAft>
            </a:pPr>
            <a:endParaRPr b="0" lang="en-US" sz="1800" spc="-1" strike="noStrike">
              <a:solidFill>
                <a:srgbClr val="404040"/>
              </a:solidFill>
              <a:latin typeface="Calibri"/>
            </a:endParaRPr>
          </a:p>
        </p:txBody>
      </p:sp>
      <p:sp>
        <p:nvSpPr>
          <p:cNvPr id="193"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94" name="Picture 8" descr=""/>
          <p:cNvPicPr/>
          <p:nvPr/>
        </p:nvPicPr>
        <p:blipFill>
          <a:blip r:embed="rId1"/>
          <a:stretch/>
        </p:blipFill>
        <p:spPr>
          <a:xfrm>
            <a:off x="1598400" y="4337280"/>
            <a:ext cx="1072800" cy="1072800"/>
          </a:xfrm>
          <a:prstGeom prst="rect">
            <a:avLst/>
          </a:prstGeom>
          <a:ln>
            <a:noFill/>
          </a:ln>
        </p:spPr>
      </p:pic>
      <p:sp>
        <p:nvSpPr>
          <p:cNvPr id="195"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6"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7" name="Picture 15" descr=""/>
          <p:cNvPicPr/>
          <p:nvPr/>
        </p:nvPicPr>
        <p:blipFill>
          <a:blip r:embed="rId2"/>
          <a:stretch/>
        </p:blipFill>
        <p:spPr>
          <a:xfrm>
            <a:off x="1608120" y="2466360"/>
            <a:ext cx="943560" cy="943560"/>
          </a:xfrm>
          <a:prstGeom prst="rect">
            <a:avLst/>
          </a:prstGeom>
          <a:ln>
            <a:noFill/>
          </a:ln>
        </p:spPr>
      </p:pic>
      <p:sp>
        <p:nvSpPr>
          <p:cNvPr id="198" name="CustomShape 6"/>
          <p:cNvSpPr/>
          <p:nvPr/>
        </p:nvSpPr>
        <p:spPr>
          <a:xfrm>
            <a:off x="3240720" y="4690440"/>
            <a:ext cx="671616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rPr>
              <a:t>to simulate the healing of burn wounds</a:t>
            </a: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570960" y="2160720"/>
            <a:ext cx="10058040" cy="1450440"/>
          </a:xfrm>
          <a:prstGeom prst="rect">
            <a:avLst/>
          </a:prstGeom>
          <a:noFill/>
          <a:ln>
            <a:noFill/>
          </a:ln>
        </p:spPr>
        <p:txBody>
          <a:bodyPr anchor="b"/>
          <a:p>
            <a:pPr>
              <a:lnSpc>
                <a:spcPct val="85000"/>
              </a:lnSpc>
            </a:pPr>
            <a:r>
              <a:rPr b="1" lang="en-US" sz="4800" spc="-49" strike="noStrike">
                <a:solidFill>
                  <a:srgbClr val="404040"/>
                </a:solidFill>
                <a:latin typeface="Calibri Light"/>
              </a:rPr>
              <a:t>Proposal</a:t>
            </a:r>
            <a:endParaRPr b="0" lang="en-US" sz="4800" spc="-1" strike="noStrike">
              <a:solidFill>
                <a:srgbClr val="000000"/>
              </a:solidFill>
              <a:latin typeface="Calibri"/>
            </a:endParaRPr>
          </a:p>
        </p:txBody>
      </p:sp>
      <p:pic>
        <p:nvPicPr>
          <p:cNvPr id="200" name="Picture 2" descr=""/>
          <p:cNvPicPr/>
          <p:nvPr/>
        </p:nvPicPr>
        <p:blipFill>
          <a:blip r:embed="rId1"/>
          <a:srcRect l="0" t="0" r="-136" b="23370"/>
          <a:stretch/>
        </p:blipFill>
        <p:spPr>
          <a:xfrm>
            <a:off x="-189720" y="-2002320"/>
            <a:ext cx="12570840" cy="4809600"/>
          </a:xfrm>
          <a:prstGeom prst="rect">
            <a:avLst/>
          </a:prstGeom>
          <a:ln>
            <a:noFill/>
          </a:ln>
        </p:spPr>
      </p:pic>
      <p:sp>
        <p:nvSpPr>
          <p:cNvPr id="201"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202" name="CustomShape 3"/>
          <p:cNvSpPr/>
          <p:nvPr/>
        </p:nvSpPr>
        <p:spPr>
          <a:xfrm>
            <a:off x="671760" y="3754440"/>
            <a:ext cx="9653040" cy="3078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The AP model will act like an </a:t>
            </a:r>
            <a:r>
              <a:rPr b="1" lang="en-US" sz="2000" spc="-1" strike="noStrike">
                <a:solidFill>
                  <a:srgbClr val="000000"/>
                </a:solidFill>
                <a:latin typeface="Calibri"/>
              </a:rPr>
              <a:t>engine for the blood composition </a:t>
            </a:r>
            <a:r>
              <a:rPr b="0" lang="en-US" sz="2000" spc="-1" strike="noStrike">
                <a:solidFill>
                  <a:srgbClr val="000000"/>
                </a:solidFill>
                <a:latin typeface="Calibri"/>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1257480" y="25632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Index</a:t>
            </a:r>
            <a:endParaRPr b="0" lang="en-US" sz="4800" spc="-1" strike="noStrike">
              <a:solidFill>
                <a:srgbClr val="000000"/>
              </a:solidFill>
              <a:latin typeface="Calibri"/>
            </a:endParaRPr>
          </a:p>
        </p:txBody>
      </p:sp>
      <p:sp>
        <p:nvSpPr>
          <p:cNvPr id="101"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102" name="CustomShape 3"/>
          <p:cNvSpPr/>
          <p:nvPr/>
        </p:nvSpPr>
        <p:spPr>
          <a:xfrm>
            <a:off x="1155600" y="2064960"/>
            <a:ext cx="4939920" cy="29242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800" spc="-1" strike="noStrike">
                <a:solidFill>
                  <a:srgbClr val="000000"/>
                </a:solidFill>
                <a:latin typeface="Calibri"/>
              </a:rPr>
              <a:t>Introduction</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Previously built models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Proposal</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Possible biomarkers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Possible sociomarkers</a:t>
            </a:r>
            <a:endParaRPr b="0" lang="en-US" sz="2800" spc="-1" strike="noStrike">
              <a:latin typeface="Arial"/>
            </a:endParaRPr>
          </a:p>
          <a:p>
            <a:pPr marL="285840" indent="-285480">
              <a:lnSpc>
                <a:spcPct val="100000"/>
              </a:lnSpc>
              <a:buClr>
                <a:srgbClr val="9b2d1f"/>
              </a:buClr>
              <a:buFont typeface="Arial"/>
              <a:buChar char="•"/>
            </a:pPr>
            <a:r>
              <a:rPr b="0" lang="en-US" sz="2800" spc="-1" strike="noStrike">
                <a:solidFill>
                  <a:srgbClr val="000000"/>
                </a:solidFill>
                <a:latin typeface="Calibri"/>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103" name="Picture 9" descr=""/>
          <p:cNvPicPr/>
          <p:nvPr/>
        </p:nvPicPr>
        <p:blipFill>
          <a:blip r:embed="rId1"/>
          <a:stretch/>
        </p:blipFill>
        <p:spPr>
          <a:xfrm>
            <a:off x="6572880" y="764280"/>
            <a:ext cx="3723840" cy="48859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952560" y="287280"/>
            <a:ext cx="10058040" cy="1449000"/>
          </a:xfrm>
          <a:prstGeom prst="rect">
            <a:avLst/>
          </a:prstGeom>
          <a:noFill/>
          <a:ln>
            <a:noFill/>
          </a:ln>
        </p:spPr>
        <p:style>
          <a:lnRef idx="0"/>
          <a:fillRef idx="0"/>
          <a:effectRef idx="0"/>
          <a:fontRef idx="minor"/>
        </p:style>
      </p:sp>
      <p:sp>
        <p:nvSpPr>
          <p:cNvPr id="204"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05" name="CustomShape 3"/>
          <p:cNvSpPr/>
          <p:nvPr/>
        </p:nvSpPr>
        <p:spPr>
          <a:xfrm>
            <a:off x="1038240" y="287280"/>
            <a:ext cx="1005804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Blood Composition</a:t>
            </a:r>
            <a:endParaRPr b="0" lang="en-US" sz="4800" spc="-1" strike="noStrike">
              <a:latin typeface="Arial"/>
            </a:endParaRPr>
          </a:p>
        </p:txBody>
      </p:sp>
      <p:sp>
        <p:nvSpPr>
          <p:cNvPr id="206" name="CustomShape 4"/>
          <p:cNvSpPr/>
          <p:nvPr/>
        </p:nvSpPr>
        <p:spPr>
          <a:xfrm>
            <a:off x="3195000" y="2360520"/>
            <a:ext cx="2884680" cy="4205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Pro-inflammatory Cytokines: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IL-8</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IL-6</a:t>
            </a:r>
            <a:r>
              <a:rPr b="0" lang="en-US" sz="1800" spc="-1" strike="noStrike">
                <a:solidFill>
                  <a:srgbClr val="000000"/>
                </a:solidFill>
                <a:latin typeface="Calibri"/>
              </a:rPr>
              <a:t>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IL-1β</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TNF-α</a:t>
            </a:r>
            <a:r>
              <a:rPr b="0" lang="en-US" sz="1800" spc="-1" strike="noStrike">
                <a:solidFill>
                  <a:srgbClr val="000000"/>
                </a:solidFill>
                <a:latin typeface="Calibri"/>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Anti-inflammatory Cytokines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Interleukin 10 (IL-10)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IL-6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07" name="Picture 5" descr=""/>
          <p:cNvPicPr/>
          <p:nvPr/>
        </p:nvPicPr>
        <p:blipFill>
          <a:blip r:embed="rId1"/>
          <a:stretch/>
        </p:blipFill>
        <p:spPr>
          <a:xfrm>
            <a:off x="1354680" y="3010320"/>
            <a:ext cx="1225800" cy="1225800"/>
          </a:xfrm>
          <a:prstGeom prst="rect">
            <a:avLst/>
          </a:prstGeom>
          <a:ln>
            <a:noFill/>
          </a:ln>
        </p:spPr>
      </p:pic>
      <p:sp>
        <p:nvSpPr>
          <p:cNvPr id="208"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09" name="CustomShape 6"/>
          <p:cNvSpPr/>
          <p:nvPr/>
        </p:nvSpPr>
        <p:spPr>
          <a:xfrm>
            <a:off x="7066440" y="2360520"/>
            <a:ext cx="2768040" cy="228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Other:</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C-reactive protein (CRP) </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Leptin</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Neutrophils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Macrophages</a:t>
            </a:r>
            <a:endParaRPr b="0" lang="en-US" sz="1800" spc="-1" strike="noStrike">
              <a:latin typeface="Arial"/>
            </a:endParaRPr>
          </a:p>
          <a:p>
            <a:pPr marL="285840" indent="-285480">
              <a:lnSpc>
                <a:spcPct val="100000"/>
              </a:lnSpc>
              <a:buClr>
                <a:srgbClr val="000000"/>
              </a:buClr>
              <a:buFont typeface="Arial"/>
              <a:buChar char="•"/>
            </a:pPr>
            <a:r>
              <a:rPr b="1" lang="en-US" sz="1800" spc="-1" strike="noStrike">
                <a:solidFill>
                  <a:srgbClr val="000000"/>
                </a:solidFill>
                <a:latin typeface="Calibri"/>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952560" y="287280"/>
            <a:ext cx="10058040" cy="1449000"/>
          </a:xfrm>
          <a:prstGeom prst="rect">
            <a:avLst/>
          </a:prstGeom>
          <a:noFill/>
          <a:ln>
            <a:noFill/>
          </a:ln>
        </p:spPr>
        <p:style>
          <a:lnRef idx="0"/>
          <a:fillRef idx="0"/>
          <a:effectRef idx="0"/>
          <a:fontRef idx="minor"/>
        </p:style>
      </p:sp>
      <p:sp>
        <p:nvSpPr>
          <p:cNvPr id="211"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2" name="CustomShape 3"/>
          <p:cNvSpPr/>
          <p:nvPr/>
        </p:nvSpPr>
        <p:spPr>
          <a:xfrm>
            <a:off x="1038240" y="287280"/>
            <a:ext cx="1005804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Relevant parameters/markers</a:t>
            </a:r>
            <a:endParaRPr b="0" lang="en-US" sz="4800" spc="-1" strike="noStrike">
              <a:latin typeface="Arial"/>
            </a:endParaRPr>
          </a:p>
        </p:txBody>
      </p:sp>
      <p:pic>
        <p:nvPicPr>
          <p:cNvPr id="213" name="Picture 16" descr=""/>
          <p:cNvPicPr/>
          <p:nvPr/>
        </p:nvPicPr>
        <p:blipFill>
          <a:blip r:embed="rId1"/>
          <a:stretch/>
        </p:blipFill>
        <p:spPr>
          <a:xfrm>
            <a:off x="1311120" y="3029760"/>
            <a:ext cx="1449000" cy="1449000"/>
          </a:xfrm>
          <a:prstGeom prst="rect">
            <a:avLst/>
          </a:prstGeom>
          <a:ln>
            <a:noFill/>
          </a:ln>
        </p:spPr>
      </p:pic>
      <p:sp>
        <p:nvSpPr>
          <p:cNvPr id="214" name="CustomShape 4"/>
          <p:cNvSpPr/>
          <p:nvPr/>
        </p:nvSpPr>
        <p:spPr>
          <a:xfrm>
            <a:off x="3625920" y="2462040"/>
            <a:ext cx="4071240" cy="25592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rPr>
              <a:t>Geometrical Paramaters: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Length</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Width</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Depth of burn</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Surface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Volume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Total Body surface area of burn (TBSA) </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Burn Location/s </a:t>
            </a:r>
            <a:endParaRPr b="0" lang="en-US" sz="1800" spc="-1" strike="noStrike">
              <a:latin typeface="Arial"/>
            </a:endParaRPr>
          </a:p>
          <a:p>
            <a:pPr>
              <a:lnSpc>
                <a:spcPct val="100000"/>
              </a:lnSpc>
            </a:pPr>
            <a:endParaRPr b="0" lang="en-US" sz="1800" spc="-1" strike="noStrike">
              <a:latin typeface="Arial"/>
            </a:endParaRPr>
          </a:p>
        </p:txBody>
      </p:sp>
      <p:sp>
        <p:nvSpPr>
          <p:cNvPr id="215" name="CustomShape 5"/>
          <p:cNvSpPr/>
          <p:nvPr/>
        </p:nvSpPr>
        <p:spPr>
          <a:xfrm>
            <a:off x="8570160" y="2462040"/>
            <a:ext cx="2407680" cy="2010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rPr>
              <a:t>Relevant Socio-markers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Age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Weight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Height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Gender</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Skin type </a:t>
            </a:r>
            <a:endParaRPr b="0" lang="en-US" sz="1800" spc="-1" strike="noStrike">
              <a:latin typeface="Arial"/>
            </a:endParaRPr>
          </a:p>
          <a:p>
            <a:pPr>
              <a:lnSpc>
                <a:spcPct val="100000"/>
              </a:lnSpc>
            </a:pPr>
            <a:endParaRPr b="0" lang="en-US" sz="1800" spc="-1" strike="noStrike">
              <a:latin typeface="Arial"/>
            </a:endParaRPr>
          </a:p>
        </p:txBody>
      </p:sp>
      <p:sp>
        <p:nvSpPr>
          <p:cNvPr id="216"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1038240" y="28728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D</a:t>
            </a:r>
            <a:r>
              <a:rPr b="1" lang="en-US" sz="4800" spc="-49" strike="noStrike">
                <a:solidFill>
                  <a:srgbClr val="404040"/>
                </a:solidFill>
                <a:latin typeface="Calibri Light"/>
              </a:rPr>
              <a:t>a</a:t>
            </a:r>
            <a:r>
              <a:rPr b="1" lang="en-US" sz="4800" spc="-49" strike="noStrike">
                <a:solidFill>
                  <a:srgbClr val="404040"/>
                </a:solidFill>
                <a:latin typeface="Calibri Light"/>
              </a:rPr>
              <a:t>t</a:t>
            </a:r>
            <a:r>
              <a:rPr b="1" lang="en-US" sz="4800" spc="-49" strike="noStrike">
                <a:solidFill>
                  <a:srgbClr val="404040"/>
                </a:solidFill>
                <a:latin typeface="Calibri Light"/>
              </a:rPr>
              <a:t>a </a:t>
            </a:r>
            <a:r>
              <a:rPr b="1" lang="en-US" sz="4800" spc="-49" strike="noStrike">
                <a:solidFill>
                  <a:srgbClr val="404040"/>
                </a:solidFill>
                <a:latin typeface="Calibri Light"/>
              </a:rPr>
              <a:t>a</a:t>
            </a:r>
            <a:r>
              <a:rPr b="1" lang="en-US" sz="4800" spc="-49" strike="noStrike">
                <a:solidFill>
                  <a:srgbClr val="404040"/>
                </a:solidFill>
                <a:latin typeface="Calibri Light"/>
              </a:rPr>
              <a:t>v</a:t>
            </a:r>
            <a:r>
              <a:rPr b="1" lang="en-US" sz="4800" spc="-49" strike="noStrike">
                <a:solidFill>
                  <a:srgbClr val="404040"/>
                </a:solidFill>
                <a:latin typeface="Calibri Light"/>
              </a:rPr>
              <a:t>a</a:t>
            </a:r>
            <a:r>
              <a:rPr b="1" lang="en-US" sz="4800" spc="-49" strike="noStrike">
                <a:solidFill>
                  <a:srgbClr val="404040"/>
                </a:solidFill>
                <a:latin typeface="Calibri Light"/>
              </a:rPr>
              <a:t>il</a:t>
            </a:r>
            <a:r>
              <a:rPr b="1" lang="en-US" sz="4800" spc="-49" strike="noStrike">
                <a:solidFill>
                  <a:srgbClr val="404040"/>
                </a:solidFill>
                <a:latin typeface="Calibri Light"/>
              </a:rPr>
              <a:t>a</a:t>
            </a:r>
            <a:r>
              <a:rPr b="1" lang="en-US" sz="4800" spc="-49" strike="noStrike">
                <a:solidFill>
                  <a:srgbClr val="404040"/>
                </a:solidFill>
                <a:latin typeface="Calibri Light"/>
              </a:rPr>
              <a:t>b</a:t>
            </a:r>
            <a:r>
              <a:rPr b="1" lang="en-US" sz="4800" spc="-49" strike="noStrike">
                <a:solidFill>
                  <a:srgbClr val="404040"/>
                </a:solidFill>
                <a:latin typeface="Calibri Light"/>
              </a:rPr>
              <a:t>l</a:t>
            </a:r>
            <a:r>
              <a:rPr b="1" lang="en-US" sz="4800" spc="-49" strike="noStrike">
                <a:solidFill>
                  <a:srgbClr val="404040"/>
                </a:solidFill>
                <a:latin typeface="Calibri Light"/>
              </a:rPr>
              <a:t>e</a:t>
            </a:r>
            <a:r>
              <a:rPr b="1" lang="en-US" sz="4800" spc="-49" strike="noStrike">
                <a:solidFill>
                  <a:srgbClr val="404040"/>
                </a:solidFill>
                <a:latin typeface="Calibri Light"/>
              </a:rPr>
              <a:t>?</a:t>
            </a:r>
            <a:endParaRPr b="0" lang="en-US" sz="4800" spc="-1" strike="noStrike">
              <a:solidFill>
                <a:srgbClr val="000000"/>
              </a:solidFill>
              <a:latin typeface="Calibri"/>
            </a:endParaRPr>
          </a:p>
        </p:txBody>
      </p:sp>
      <p:sp>
        <p:nvSpPr>
          <p:cNvPr id="218" name="CustomShape 2"/>
          <p:cNvSpPr/>
          <p:nvPr/>
        </p:nvSpPr>
        <p:spPr>
          <a:xfrm>
            <a:off x="952560" y="287280"/>
            <a:ext cx="10058040" cy="1449000"/>
          </a:xfrm>
          <a:prstGeom prst="rect">
            <a:avLst/>
          </a:prstGeom>
          <a:noFill/>
          <a:ln>
            <a:noFill/>
          </a:ln>
        </p:spPr>
        <p:style>
          <a:lnRef idx="0"/>
          <a:fillRef idx="0"/>
          <a:effectRef idx="0"/>
          <a:fontRef idx="minor"/>
        </p:style>
      </p:sp>
      <p:sp>
        <p:nvSpPr>
          <p:cNvPr id="219"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20" name="Picture 6" descr=""/>
          <p:cNvPicPr/>
          <p:nvPr/>
        </p:nvPicPr>
        <p:blipFill>
          <a:blip r:embed="rId1"/>
          <a:stretch/>
        </p:blipFill>
        <p:spPr>
          <a:xfrm>
            <a:off x="1450080" y="2795040"/>
            <a:ext cx="1267200" cy="1267200"/>
          </a:xfrm>
          <a:prstGeom prst="rect">
            <a:avLst/>
          </a:prstGeom>
          <a:ln>
            <a:noFill/>
          </a:ln>
        </p:spPr>
      </p:pic>
      <p:sp>
        <p:nvSpPr>
          <p:cNvPr id="221"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22" name="Picture 2" descr=""/>
          <p:cNvPicPr/>
          <p:nvPr/>
        </p:nvPicPr>
        <p:blipFill>
          <a:blip r:embed="rId1"/>
          <a:srcRect l="21580" t="0" r="31839" b="0"/>
          <a:stretch/>
        </p:blipFill>
        <p:spPr>
          <a:xfrm>
            <a:off x="0" y="0"/>
            <a:ext cx="5016240" cy="6857640"/>
          </a:xfrm>
          <a:prstGeom prst="rect">
            <a:avLst/>
          </a:prstGeom>
          <a:ln>
            <a:noFill/>
          </a:ln>
        </p:spPr>
      </p:pic>
      <p:sp>
        <p:nvSpPr>
          <p:cNvPr id="223" name="CustomShape 1"/>
          <p:cNvSpPr/>
          <p:nvPr/>
        </p:nvSpPr>
        <p:spPr>
          <a:xfrm>
            <a:off x="5432400" y="0"/>
            <a:ext cx="1005804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Conclusion</a:t>
            </a:r>
            <a:endParaRPr b="0" lang="en-US" sz="4800" spc="-1" strike="noStrike">
              <a:latin typeface="Arial"/>
            </a:endParaRPr>
          </a:p>
        </p:txBody>
      </p:sp>
      <p:sp>
        <p:nvSpPr>
          <p:cNvPr id="224" name="CustomShape 2"/>
          <p:cNvSpPr/>
          <p:nvPr/>
        </p:nvSpPr>
        <p:spPr>
          <a:xfrm>
            <a:off x="5346720" y="0"/>
            <a:ext cx="10058040" cy="1449000"/>
          </a:xfrm>
          <a:prstGeom prst="rect">
            <a:avLst/>
          </a:prstGeom>
          <a:noFill/>
          <a:ln>
            <a:noFill/>
          </a:ln>
        </p:spPr>
        <p:style>
          <a:lnRef idx="0"/>
          <a:fillRef idx="0"/>
          <a:effectRef idx="0"/>
          <a:fontRef idx="minor"/>
        </p:style>
      </p:sp>
      <p:sp>
        <p:nvSpPr>
          <p:cNvPr id="225"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82760" y="0"/>
            <a:ext cx="10058040" cy="1450440"/>
          </a:xfrm>
          <a:prstGeom prst="rect">
            <a:avLst/>
          </a:prstGeom>
          <a:noFill/>
          <a:ln>
            <a:noFill/>
          </a:ln>
        </p:spPr>
        <p:txBody>
          <a:bodyPr anchor="b">
            <a:normAutofit/>
          </a:bodyPr>
          <a:p>
            <a:pPr>
              <a:lnSpc>
                <a:spcPct val="85000"/>
              </a:lnSpc>
            </a:pPr>
            <a:r>
              <a:rPr b="1" lang="en-US" sz="4800" spc="-49" strike="noStrike">
                <a:solidFill>
                  <a:srgbClr val="404040"/>
                </a:solidFill>
                <a:latin typeface="Calibri Light"/>
              </a:rPr>
              <a:t>Stages of healing</a:t>
            </a:r>
            <a:endParaRPr b="0" lang="en-US" sz="4800" spc="-1" strike="noStrike">
              <a:solidFill>
                <a:srgbClr val="000000"/>
              </a:solidFill>
              <a:latin typeface="Calibri"/>
            </a:endParaRPr>
          </a:p>
        </p:txBody>
      </p:sp>
      <p:sp>
        <p:nvSpPr>
          <p:cNvPr id="105" name="CustomShape 2"/>
          <p:cNvSpPr/>
          <p:nvPr/>
        </p:nvSpPr>
        <p:spPr>
          <a:xfrm>
            <a:off x="5943600" y="3276720"/>
            <a:ext cx="304560" cy="304560"/>
          </a:xfrm>
          <a:prstGeom prst="rect">
            <a:avLst/>
          </a:prstGeom>
          <a:noFill/>
          <a:ln>
            <a:noFill/>
          </a:ln>
        </p:spPr>
        <p:style>
          <a:lnRef idx="0"/>
          <a:fillRef idx="0"/>
          <a:effectRef idx="0"/>
          <a:fontRef idx="minor"/>
        </p:style>
      </p:sp>
      <p:sp>
        <p:nvSpPr>
          <p:cNvPr id="106" name="CustomShape 3"/>
          <p:cNvSpPr/>
          <p:nvPr/>
        </p:nvSpPr>
        <p:spPr>
          <a:xfrm>
            <a:off x="212760" y="1536120"/>
            <a:ext cx="5327280" cy="4113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4 Stages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When a patient comes in, they are likely to have gone through the first stage of response.</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Inflammatory response is fundamental to the healing process: </a:t>
            </a:r>
            <a:endParaRPr b="0" lang="en-US" sz="2400" spc="-1" strike="noStrike">
              <a:latin typeface="Arial"/>
            </a:endParaRPr>
          </a:p>
        </p:txBody>
      </p:sp>
      <p:pic>
        <p:nvPicPr>
          <p:cNvPr id="107" name="Picture 12" descr=""/>
          <p:cNvPicPr/>
          <p:nvPr/>
        </p:nvPicPr>
        <p:blipFill>
          <a:blip r:embed="rId1"/>
          <a:srcRect l="8488" t="0" r="0" b="0"/>
          <a:stretch/>
        </p:blipFill>
        <p:spPr>
          <a:xfrm>
            <a:off x="5943600" y="0"/>
            <a:ext cx="6162480" cy="5037120"/>
          </a:xfrm>
          <a:prstGeom prst="rect">
            <a:avLst/>
          </a:prstGeom>
          <a:ln>
            <a:noFill/>
          </a:ln>
        </p:spPr>
      </p:pic>
      <p:sp>
        <p:nvSpPr>
          <p:cNvPr id="108"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9" name="CustomShape 5"/>
          <p:cNvSpPr/>
          <p:nvPr/>
        </p:nvSpPr>
        <p:spPr>
          <a:xfrm>
            <a:off x="510120" y="5588280"/>
            <a:ext cx="11593080" cy="821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Fight infection, clear debris and induce the proliferation phase         &lt;-&gt;             </a:t>
            </a:r>
            <a:r>
              <a:rPr b="0" lang="en-US" sz="2400" spc="-1" strike="noStrike">
                <a:solidFill>
                  <a:srgbClr val="ff0000"/>
                </a:solidFill>
                <a:latin typeface="Calibri"/>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922320" y="14220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Zones of injury</a:t>
            </a:r>
            <a:endParaRPr b="0" lang="en-US" sz="4800" spc="-1" strike="noStrike">
              <a:solidFill>
                <a:srgbClr val="000000"/>
              </a:solidFill>
              <a:latin typeface="Calibri"/>
            </a:endParaRPr>
          </a:p>
        </p:txBody>
      </p:sp>
      <p:pic>
        <p:nvPicPr>
          <p:cNvPr id="111" name="Content Placeholder 3" descr=""/>
          <p:cNvPicPr/>
          <p:nvPr/>
        </p:nvPicPr>
        <p:blipFill>
          <a:blip r:embed="rId1"/>
          <a:stretch/>
        </p:blipFill>
        <p:spPr>
          <a:xfrm>
            <a:off x="6400800" y="3429000"/>
            <a:ext cx="5790960" cy="2790360"/>
          </a:xfrm>
          <a:prstGeom prst="rect">
            <a:avLst/>
          </a:prstGeom>
          <a:ln>
            <a:noFill/>
          </a:ln>
        </p:spPr>
      </p:pic>
      <p:sp>
        <p:nvSpPr>
          <p:cNvPr id="112"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13" name="CustomShape 3"/>
          <p:cNvSpPr/>
          <p:nvPr/>
        </p:nvSpPr>
        <p:spPr>
          <a:xfrm>
            <a:off x="829440" y="1702080"/>
            <a:ext cx="8263440" cy="2650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400" spc="-1" strike="noStrike">
                <a:solidFill>
                  <a:srgbClr val="000000"/>
                </a:solidFill>
                <a:latin typeface="Calibri"/>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9b2d1f"/>
              </a:buClr>
              <a:buFont typeface="Arial"/>
              <a:buChar char="•"/>
            </a:pPr>
            <a:r>
              <a:rPr b="0" lang="en-US" sz="2400" spc="-1" strike="noStrike">
                <a:solidFill>
                  <a:srgbClr val="000000"/>
                </a:solidFill>
                <a:latin typeface="Calibri"/>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4" name="TextShape 1"/>
          <p:cNvSpPr txBox="1"/>
          <p:nvPr/>
        </p:nvSpPr>
        <p:spPr>
          <a:xfrm>
            <a:off x="1162080" y="24300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Previously built models</a:t>
            </a:r>
            <a:endParaRPr b="0" lang="en-US" sz="4800" spc="-1" strike="noStrike">
              <a:solidFill>
                <a:srgbClr val="000000"/>
              </a:solidFill>
              <a:latin typeface="Calibri"/>
            </a:endParaRPr>
          </a:p>
        </p:txBody>
      </p:sp>
      <p:sp>
        <p:nvSpPr>
          <p:cNvPr id="115" name="TextShape 2"/>
          <p:cNvSpPr txBox="1"/>
          <p:nvPr/>
        </p:nvSpPr>
        <p:spPr>
          <a:xfrm>
            <a:off x="1809360" y="4243680"/>
            <a:ext cx="9303840" cy="2561760"/>
          </a:xfrm>
          <a:prstGeom prst="rect">
            <a:avLst/>
          </a:prstGeom>
          <a:noFill/>
          <a:ln>
            <a:noFill/>
          </a:ln>
        </p:spPr>
        <p:txBody>
          <a:bodyPr lIns="0" rIns="0">
            <a:normAutofit/>
          </a:bodyPr>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p:txBody>
      </p:sp>
      <p:pic>
        <p:nvPicPr>
          <p:cNvPr id="116" name="Picture 5" descr=""/>
          <p:cNvPicPr/>
          <p:nvPr/>
        </p:nvPicPr>
        <p:blipFill>
          <a:blip r:embed="rId1"/>
          <a:stretch/>
        </p:blipFill>
        <p:spPr>
          <a:xfrm>
            <a:off x="10143360" y="3857760"/>
            <a:ext cx="1076760" cy="1076760"/>
          </a:xfrm>
          <a:prstGeom prst="rect">
            <a:avLst/>
          </a:prstGeom>
          <a:ln>
            <a:noFill/>
          </a:ln>
        </p:spPr>
      </p:pic>
      <p:sp>
        <p:nvSpPr>
          <p:cNvPr id="117" name="CustomShape 3"/>
          <p:cNvSpPr/>
          <p:nvPr/>
        </p:nvSpPr>
        <p:spPr>
          <a:xfrm>
            <a:off x="2654280" y="2568240"/>
            <a:ext cx="6576120" cy="913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Dynamic </a:t>
            </a:r>
            <a:r>
              <a:rPr b="1" lang="en-US" sz="1800" spc="-1" strike="noStrike">
                <a:solidFill>
                  <a:srgbClr val="000000"/>
                </a:solidFill>
                <a:latin typeface="Calibri"/>
              </a:rPr>
              <a:t>ABM/EBM</a:t>
            </a:r>
            <a:r>
              <a:rPr b="0" lang="en-US" sz="1800" spc="-1" strike="noStrike">
                <a:solidFill>
                  <a:srgbClr val="000000"/>
                </a:solidFill>
                <a:latin typeface="Calibri"/>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rPr>
              <a:t>cutaneous</a:t>
            </a:r>
            <a:r>
              <a:rPr b="0" lang="en-US" sz="1800" spc="-1" strike="noStrike">
                <a:solidFill>
                  <a:srgbClr val="000000"/>
                </a:solidFill>
                <a:latin typeface="Calibri"/>
              </a:rPr>
              <a:t> </a:t>
            </a:r>
            <a:r>
              <a:rPr b="1" lang="en-US" sz="1800" spc="-1" strike="noStrike">
                <a:solidFill>
                  <a:srgbClr val="000000"/>
                </a:solidFill>
                <a:latin typeface="Calibri"/>
              </a:rPr>
              <a:t>wound healing </a:t>
            </a:r>
            <a:r>
              <a:rPr b="0" lang="en-US" sz="1800" spc="-1" strike="noStrike">
                <a:solidFill>
                  <a:srgbClr val="000000"/>
                </a:solidFill>
                <a:latin typeface="Calibri"/>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18" name="Picture 10" descr=""/>
          <p:cNvPicPr/>
          <p:nvPr/>
        </p:nvPicPr>
        <p:blipFill>
          <a:blip r:embed="rId2"/>
          <a:stretch/>
        </p:blipFill>
        <p:spPr>
          <a:xfrm>
            <a:off x="1162080" y="2196720"/>
            <a:ext cx="1294560" cy="1294560"/>
          </a:xfrm>
          <a:prstGeom prst="rect">
            <a:avLst/>
          </a:prstGeom>
          <a:ln>
            <a:noFill/>
          </a:ln>
        </p:spPr>
      </p:pic>
      <p:sp>
        <p:nvSpPr>
          <p:cNvPr id="119" name="CustomShape 4"/>
          <p:cNvSpPr/>
          <p:nvPr/>
        </p:nvSpPr>
        <p:spPr>
          <a:xfrm>
            <a:off x="3984120" y="4150440"/>
            <a:ext cx="6211440" cy="913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rPr>
              <a:t>Dynamic </a:t>
            </a:r>
            <a:r>
              <a:rPr b="1" lang="en-US" sz="1800" spc="-1" strike="noStrike">
                <a:solidFill>
                  <a:srgbClr val="000000"/>
                </a:solidFill>
                <a:latin typeface="Calibri"/>
              </a:rPr>
              <a:t>EBM</a:t>
            </a:r>
            <a:r>
              <a:rPr b="0" lang="en-US" sz="1800" spc="-1" strike="noStrike">
                <a:solidFill>
                  <a:srgbClr val="000000"/>
                </a:solidFill>
                <a:latin typeface="Calibri"/>
              </a:rPr>
              <a:t> computational </a:t>
            </a:r>
            <a:r>
              <a:rPr b="1" lang="en-US" sz="1800" spc="-1" strike="noStrike">
                <a:solidFill>
                  <a:srgbClr val="000000"/>
                </a:solidFill>
                <a:latin typeface="Calibri"/>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rPr>
              <a:t>to study the </a:t>
            </a:r>
            <a:r>
              <a:rPr b="1" lang="en-US" sz="1800" spc="-1" strike="noStrike">
                <a:solidFill>
                  <a:srgbClr val="000000"/>
                </a:solidFill>
                <a:latin typeface="Calibri"/>
              </a:rPr>
              <a:t>immune response </a:t>
            </a:r>
            <a:r>
              <a:rPr b="0" lang="en-US" sz="1800" spc="-1" strike="noStrike">
                <a:solidFill>
                  <a:srgbClr val="000000"/>
                </a:solidFill>
                <a:latin typeface="Calibri"/>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20"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21"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22"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3" name="TextShape 1"/>
          <p:cNvSpPr txBox="1"/>
          <p:nvPr/>
        </p:nvSpPr>
        <p:spPr>
          <a:xfrm>
            <a:off x="1292040" y="262440"/>
            <a:ext cx="10058040" cy="1449000"/>
          </a:xfrm>
          <a:prstGeom prst="rect">
            <a:avLst/>
          </a:prstGeom>
          <a:noFill/>
          <a:ln>
            <a:noFill/>
          </a:ln>
        </p:spPr>
        <p:txBody>
          <a:bodyPr anchor="b"/>
          <a:p>
            <a:pPr>
              <a:lnSpc>
                <a:spcPct val="85000"/>
              </a:lnSpc>
            </a:pPr>
            <a:r>
              <a:rPr b="1" lang="en-US" sz="4800" spc="-49" strike="noStrike">
                <a:solidFill>
                  <a:srgbClr val="404040"/>
                </a:solidFill>
                <a:latin typeface="Calibri Light"/>
              </a:rPr>
              <a:t>ABM</a:t>
            </a:r>
            <a:endParaRPr b="0" lang="en-US" sz="4800" spc="-1" strike="noStrike">
              <a:solidFill>
                <a:srgbClr val="000000"/>
              </a:solidFill>
              <a:latin typeface="Calibri"/>
            </a:endParaRPr>
          </a:p>
        </p:txBody>
      </p:sp>
      <p:sp>
        <p:nvSpPr>
          <p:cNvPr id="124" name="TextShape 2"/>
          <p:cNvSpPr txBox="1"/>
          <p:nvPr/>
        </p:nvSpPr>
        <p:spPr>
          <a:xfrm>
            <a:off x="1292040" y="3630600"/>
            <a:ext cx="9303840" cy="2561760"/>
          </a:xfrm>
          <a:prstGeom prst="rect">
            <a:avLst/>
          </a:prstGeom>
          <a:noFill/>
          <a:ln>
            <a:noFill/>
          </a:ln>
        </p:spPr>
        <p:txBody>
          <a:bodyPr lIns="0" rIns="0">
            <a:normAutofit/>
          </a:bodyPr>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a:p>
            <a:pPr>
              <a:lnSpc>
                <a:spcPct val="90000"/>
              </a:lnSpc>
              <a:spcBef>
                <a:spcPts val="1199"/>
              </a:spcBef>
              <a:spcAft>
                <a:spcPts val="201"/>
              </a:spcAft>
            </a:pPr>
            <a:endParaRPr b="0" lang="en-US" sz="2000" spc="-1" strike="noStrike">
              <a:solidFill>
                <a:srgbClr val="404040"/>
              </a:solidFill>
              <a:latin typeface="Calibri"/>
            </a:endParaRPr>
          </a:p>
        </p:txBody>
      </p:sp>
      <p:sp>
        <p:nvSpPr>
          <p:cNvPr id="125" name="Line 3"/>
          <p:cNvSpPr/>
          <p:nvPr/>
        </p:nvSpPr>
        <p:spPr>
          <a:xfrm>
            <a:off x="1292040" y="1641240"/>
            <a:ext cx="1301760" cy="360"/>
          </a:xfrm>
          <a:prstGeom prst="line">
            <a:avLst/>
          </a:prstGeom>
          <a:ln>
            <a:round/>
          </a:ln>
        </p:spPr>
        <p:style>
          <a:lnRef idx="3">
            <a:schemeClr val="accent2"/>
          </a:lnRef>
          <a:fillRef idx="0">
            <a:schemeClr val="accent2"/>
          </a:fillRef>
          <a:effectRef idx="2">
            <a:schemeClr val="accent2"/>
          </a:effectRef>
          <a:fontRef idx="minor"/>
        </p:style>
      </p:sp>
      <p:sp>
        <p:nvSpPr>
          <p:cNvPr id="126" name="CustomShape 4"/>
          <p:cNvSpPr/>
          <p:nvPr/>
        </p:nvSpPr>
        <p:spPr>
          <a:xfrm>
            <a:off x="7076520" y="313560"/>
            <a:ext cx="6381720" cy="1449000"/>
          </a:xfrm>
          <a:prstGeom prst="rect">
            <a:avLst/>
          </a:prstGeom>
          <a:noFill/>
          <a:ln>
            <a:noFill/>
          </a:ln>
        </p:spPr>
        <p:style>
          <a:lnRef idx="0"/>
          <a:fillRef idx="0"/>
          <a:effectRef idx="0"/>
          <a:fontRef idx="minor"/>
        </p:style>
        <p:txBody>
          <a:bodyPr anchor="b">
            <a:normAutofit/>
          </a:bodyPr>
          <a:p>
            <a:pPr>
              <a:lnSpc>
                <a:spcPct val="85000"/>
              </a:lnSpc>
            </a:pPr>
            <a:r>
              <a:rPr b="1" lang="en-US" sz="4800" spc="-49" strike="noStrike">
                <a:solidFill>
                  <a:srgbClr val="404040"/>
                </a:solidFill>
                <a:latin typeface="Calibri Light"/>
              </a:rPr>
              <a:t>EBM</a:t>
            </a:r>
            <a:endParaRPr b="0" lang="en-US" sz="4800" spc="-1" strike="noStrike">
              <a:latin typeface="Arial"/>
            </a:endParaRPr>
          </a:p>
        </p:txBody>
      </p:sp>
      <p:sp>
        <p:nvSpPr>
          <p:cNvPr id="127" name="Line 5"/>
          <p:cNvSpPr/>
          <p:nvPr/>
        </p:nvSpPr>
        <p:spPr>
          <a:xfrm>
            <a:off x="7164000" y="1731240"/>
            <a:ext cx="1243800" cy="360"/>
          </a:xfrm>
          <a:prstGeom prst="line">
            <a:avLst/>
          </a:prstGeom>
          <a:ln>
            <a:round/>
          </a:ln>
        </p:spPr>
        <p:style>
          <a:lnRef idx="3">
            <a:schemeClr val="accent2"/>
          </a:lnRef>
          <a:fillRef idx="0">
            <a:schemeClr val="accent2"/>
          </a:fillRef>
          <a:effectRef idx="2">
            <a:schemeClr val="accent2"/>
          </a:effectRef>
          <a:fontRef idx="minor"/>
        </p:style>
      </p:sp>
      <p:sp>
        <p:nvSpPr>
          <p:cNvPr id="128" name="CustomShape 6"/>
          <p:cNvSpPr/>
          <p:nvPr/>
        </p:nvSpPr>
        <p:spPr>
          <a:xfrm>
            <a:off x="1027080" y="1955880"/>
            <a:ext cx="4402800" cy="34444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000" spc="-1" strike="noStrike">
                <a:solidFill>
                  <a:srgbClr val="000000"/>
                </a:solidFill>
                <a:latin typeface="Calibri"/>
              </a:rPr>
              <a:t>Simulating the actions and interactions of autonomous agents</a:t>
            </a: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Behaviors through which individuals interact with one another.</a:t>
            </a: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Discrete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129" name="CustomShape 7"/>
          <p:cNvSpPr/>
          <p:nvPr/>
        </p:nvSpPr>
        <p:spPr>
          <a:xfrm>
            <a:off x="6891120" y="1974960"/>
            <a:ext cx="4273560" cy="31395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9b2d1f"/>
              </a:buClr>
              <a:buFont typeface="Arial"/>
              <a:buChar char="•"/>
            </a:pPr>
            <a:r>
              <a:rPr b="0" lang="en-US" sz="2000" spc="-1" strike="noStrike">
                <a:solidFill>
                  <a:srgbClr val="000000"/>
                </a:solidFill>
                <a:latin typeface="Calibri"/>
              </a:rPr>
              <a:t>Set of equations that expresses relationships among observables:</a:t>
            </a:r>
            <a:endParaRPr b="0" lang="en-US" sz="2000" spc="-1" strike="noStrike">
              <a:latin typeface="Arial"/>
            </a:endParaRPr>
          </a:p>
          <a:p>
            <a:pPr lvl="1" marL="743040" indent="-285480">
              <a:lnSpc>
                <a:spcPct val="100000"/>
              </a:lnSpc>
              <a:buClr>
                <a:srgbClr val="9b2d1f"/>
              </a:buClr>
              <a:buFont typeface="Arial"/>
              <a:buChar char="•"/>
            </a:pPr>
            <a:r>
              <a:rPr b="0" lang="en-US" sz="2000" spc="-1" strike="noStrike">
                <a:solidFill>
                  <a:srgbClr val="000000"/>
                </a:solidFill>
                <a:latin typeface="Calibri"/>
              </a:rPr>
              <a:t>Time-varying ordinary differential equations (ODE)</a:t>
            </a:r>
            <a:endParaRPr b="0" lang="en-US" sz="2000" spc="-1" strike="noStrike">
              <a:latin typeface="Arial"/>
            </a:endParaRPr>
          </a:p>
          <a:p>
            <a:pPr lvl="1" marL="743040" indent="-285480">
              <a:lnSpc>
                <a:spcPct val="100000"/>
              </a:lnSpc>
              <a:buClr>
                <a:srgbClr val="9b2d1f"/>
              </a:buClr>
              <a:buFont typeface="Arial"/>
              <a:buChar char="•"/>
            </a:pPr>
            <a:r>
              <a:rPr b="0" lang="en-US" sz="2000" spc="-1" strike="noStrike">
                <a:solidFill>
                  <a:srgbClr val="000000"/>
                </a:solidFill>
                <a:latin typeface="Calibri"/>
              </a:rPr>
              <a:t>Space- time varying partial differential equations (PDE)</a:t>
            </a: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9b2d1f"/>
              </a:buClr>
              <a:buFont typeface="Arial"/>
              <a:buChar char="•"/>
            </a:pPr>
            <a:r>
              <a:rPr b="0" lang="en-US" sz="2000" spc="-1" strike="noStrike">
                <a:solidFill>
                  <a:srgbClr val="000000"/>
                </a:solidFill>
                <a:latin typeface="Calibri"/>
              </a:rPr>
              <a:t>Continuous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640080" y="548640"/>
            <a:ext cx="10972800" cy="5229720"/>
          </a:xfrm>
          <a:prstGeom prst="rect">
            <a:avLst/>
          </a:prstGeom>
          <a:noFill/>
          <a:ln>
            <a:noFill/>
          </a:ln>
        </p:spPr>
        <p:txBody>
          <a:bodyPr lIns="90000" rIns="90000" tIns="45000" bIns="45000"/>
          <a:p>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endParaRPr b="0" lang="en-US" sz="2200" spc="-1" strike="noStrike">
              <a:latin typeface="Arial"/>
            </a:endParaRPr>
          </a:p>
          <a:p>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r>
              <a:rPr b="0" lang="en-US" sz="2200" spc="-1" strike="noStrike">
                <a:solidFill>
                  <a:srgbClr val="000000"/>
                </a:solidFill>
                <a:latin typeface="Liberation Serif;Times New Roman"/>
                <a:ea typeface="Calibri"/>
              </a:rPr>
              <a:t>  </a:t>
            </a:r>
            <a:endParaRPr b="0" lang="en-US" sz="2200" spc="-1" strike="noStrike">
              <a:latin typeface="Arial"/>
            </a:endParaRPr>
          </a:p>
          <a:p>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914400" y="457200"/>
            <a:ext cx="10149840" cy="1882080"/>
          </a:xfrm>
          <a:prstGeom prst="rect">
            <a:avLst/>
          </a:prstGeom>
          <a:noFill/>
          <a:ln>
            <a:noFill/>
          </a:ln>
        </p:spPr>
        <p:txBody>
          <a:bodyPr lIns="90000" rIns="90000" tIns="45000" bIns="45000"/>
          <a:p>
            <a:r>
              <a:rPr b="0" lang="en-US" sz="1800" spc="-1" strike="noStrike">
                <a:latin typeface="Arial"/>
              </a:rPr>
              <a:t>TGF-beta</a:t>
            </a:r>
            <a:endParaRPr b="0" lang="en-US" sz="1800" spc="-1" strike="noStrike">
              <a:latin typeface="Arial"/>
            </a:endParaRPr>
          </a:p>
          <a:p>
            <a:endParaRPr b="0" lang="en-US" sz="1800" spc="-1" strike="noStrike">
              <a:latin typeface="Arial"/>
            </a:endParaRPr>
          </a:p>
          <a:p>
            <a:r>
              <a:rPr b="0" lang="en-US" sz="1800" spc="-1" strike="noStrike">
                <a:latin typeface="Arial"/>
              </a:rPr>
              <a:t>It is part of almost all processes of wound healing except angiogenesis, and will perhaps be the lynchpin of our model, getting its dynamics, interactions and levels validated and realistic in relation to the HIIS, is crucial. </a:t>
            </a:r>
            <a:endParaRPr b="0" lang="en-US" sz="1800" spc="-1" strike="noStrike">
              <a:latin typeface="Arial"/>
            </a:endParaRPr>
          </a:p>
          <a:p>
            <a:endParaRPr b="0" lang="en-US" sz="1800" spc="-1" strike="noStrike">
              <a:latin typeface="Arial"/>
            </a:endParaRPr>
          </a:p>
          <a:p>
            <a:r>
              <a:rPr b="0" lang="en-US" sz="1800" spc="-1" strike="noStrike">
                <a:latin typeface="Arial"/>
              </a:rPr>
              <a:t>Maybe talk about some other key chemicals here ...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822960" y="365760"/>
            <a:ext cx="10515600" cy="3161880"/>
          </a:xfrm>
          <a:prstGeom prst="rect">
            <a:avLst/>
          </a:prstGeom>
          <a:noFill/>
          <a:ln>
            <a:noFill/>
          </a:ln>
        </p:spPr>
        <p:txBody>
          <a:bodyPr lIns="90000" rIns="90000" tIns="45000" bIns="45000"/>
          <a:p>
            <a:r>
              <a:rPr b="0" lang="en-US" sz="1800" spc="-1" strike="noStrike">
                <a:latin typeface="Arial"/>
              </a:rPr>
              <a:t>We can add photos of the particular phase to the slides going through the different phases of healing with their respective model.  </a:t>
            </a:r>
            <a:br/>
            <a:endParaRPr b="0" lang="en-US" sz="1800" spc="-1" strike="noStrike">
              <a:latin typeface="Arial"/>
            </a:endParaRPr>
          </a:p>
          <a:p>
            <a:r>
              <a:rPr b="0" lang="en-US" sz="1800" spc="-1" strike="noStrike">
                <a:latin typeface="Arial"/>
              </a:rPr>
              <a:t>Discussing these models, what they measure, how they relate to the AP model, their results and validation should form the meat of the presentation.  </a:t>
            </a:r>
            <a:endParaRPr b="0" lang="en-US" sz="1800" spc="-1" strike="noStrike">
              <a:latin typeface="Arial"/>
            </a:endParaRPr>
          </a:p>
          <a:p>
            <a:endParaRPr b="0" lang="en-US" sz="1800" spc="-1" strike="noStrike">
              <a:latin typeface="Arial"/>
            </a:endParaRPr>
          </a:p>
          <a:p>
            <a:r>
              <a:rPr b="0" lang="en-US" sz="1800" spc="-1" strike="noStrike">
                <a:latin typeface="Arial"/>
              </a:rPr>
              <a:t>Specifically, as far as I can tell, every phase of healing is connected to the immune system but no other papers have modelled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2156</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2019-05-16T19:25:12Z</dcterms:modified>
  <cp:revision>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